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01" r:id="rId2"/>
    <p:sldId id="273" r:id="rId3"/>
    <p:sldId id="278" r:id="rId4"/>
    <p:sldId id="277" r:id="rId5"/>
    <p:sldId id="279" r:id="rId6"/>
    <p:sldId id="259" r:id="rId7"/>
    <p:sldId id="268" r:id="rId8"/>
    <p:sldId id="286" r:id="rId9"/>
    <p:sldId id="287" r:id="rId10"/>
    <p:sldId id="289" r:id="rId11"/>
    <p:sldId id="290" r:id="rId12"/>
    <p:sldId id="282" r:id="rId13"/>
    <p:sldId id="297" r:id="rId14"/>
    <p:sldId id="296" r:id="rId15"/>
    <p:sldId id="299" r:id="rId16"/>
    <p:sldId id="305" r:id="rId17"/>
    <p:sldId id="283" r:id="rId18"/>
    <p:sldId id="284" r:id="rId19"/>
    <p:sldId id="285" r:id="rId20"/>
    <p:sldId id="304" r:id="rId21"/>
    <p:sldId id="280" r:id="rId22"/>
    <p:sldId id="281" r:id="rId23"/>
    <p:sldId id="276" r:id="rId24"/>
    <p:sldId id="292" r:id="rId25"/>
    <p:sldId id="293" r:id="rId26"/>
    <p:sldId id="295" r:id="rId27"/>
    <p:sldId id="300" r:id="rId28"/>
    <p:sldId id="302"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120" userDrawn="1">
          <p15:clr>
            <a:srgbClr val="A4A3A4"/>
          </p15:clr>
        </p15:guide>
        <p15:guide id="3" pos="7536" userDrawn="1">
          <p15:clr>
            <a:srgbClr val="A4A3A4"/>
          </p15:clr>
        </p15:guide>
        <p15:guide id="4" pos="4992" userDrawn="1">
          <p15:clr>
            <a:srgbClr val="A4A3A4"/>
          </p15:clr>
        </p15:guide>
        <p15:guide id="5" pos="4872" userDrawn="1">
          <p15:clr>
            <a:srgbClr val="A4A3A4"/>
          </p15:clr>
        </p15:guide>
        <p15:guide id="6" orient="horz" pos="2808" userDrawn="1">
          <p15:clr>
            <a:srgbClr val="A4A3A4"/>
          </p15:clr>
        </p15:guide>
        <p15:guide id="7" pos="3864" userDrawn="1">
          <p15:clr>
            <a:srgbClr val="A4A3A4"/>
          </p15:clr>
        </p15:guide>
        <p15:guide id="8"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FCE"/>
    <a:srgbClr val="E6E6E6"/>
    <a:srgbClr val="417FBF"/>
    <a:srgbClr val="00A0C2"/>
    <a:srgbClr val="C3C9CC"/>
    <a:srgbClr val="00B2E0"/>
    <a:srgbClr val="1D6FA9"/>
    <a:srgbClr val="FFFFFF"/>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7" autoAdjust="0"/>
    <p:restoredTop sz="72789" autoAdjust="0"/>
  </p:normalViewPr>
  <p:slideViewPr>
    <p:cSldViewPr snapToGrid="0">
      <p:cViewPr varScale="1">
        <p:scale>
          <a:sx n="61" d="100"/>
          <a:sy n="61" d="100"/>
        </p:scale>
        <p:origin x="588" y="78"/>
      </p:cViewPr>
      <p:guideLst>
        <p:guide orient="horz" pos="216"/>
        <p:guide pos="120"/>
        <p:guide pos="7536"/>
        <p:guide pos="4992"/>
        <p:guide pos="4872"/>
        <p:guide orient="horz" pos="2808"/>
        <p:guide pos="3864"/>
        <p:guide orient="horz" pos="165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718B68-8E31-44C9-B537-5567A60F8A65}" type="datetimeFigureOut">
              <a:rPr lang="en-US" smtClean="0"/>
              <a:t>9/3/2019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09B93-8D58-4A9D-BABE-943C01311FFB}" type="slidenum">
              <a:rPr lang="en-US" smtClean="0"/>
              <a:t>‹#›</a:t>
            </a:fld>
            <a:endParaRPr lang="en-US" dirty="0"/>
          </a:p>
        </p:txBody>
      </p:sp>
    </p:spTree>
    <p:extLst>
      <p:ext uri="{BB962C8B-B14F-4D97-AF65-F5344CB8AC3E}">
        <p14:creationId xmlns:p14="http://schemas.microsoft.com/office/powerpoint/2010/main" val="295826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Welcome!</a:t>
            </a:r>
          </a:p>
          <a:p>
            <a:endParaRPr lang="en-US" baseline="0" dirty="0" smtClean="0"/>
          </a:p>
          <a:p>
            <a:r>
              <a:rPr lang="en-US" baseline="0" dirty="0" smtClean="0"/>
              <a:t>Introduction</a:t>
            </a:r>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1</a:t>
            </a:fld>
            <a:endParaRPr lang="en-US" dirty="0"/>
          </a:p>
        </p:txBody>
      </p:sp>
    </p:spTree>
    <p:extLst>
      <p:ext uri="{BB962C8B-B14F-4D97-AF65-F5344CB8AC3E}">
        <p14:creationId xmlns:p14="http://schemas.microsoft.com/office/powerpoint/2010/main" val="217750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Acing the Interview. </a:t>
            </a:r>
            <a:r>
              <a:rPr lang="en-US" b="1" dirty="0" smtClean="0"/>
              <a:t>The focus</a:t>
            </a:r>
            <a:r>
              <a:rPr lang="en-US" b="1" baseline="0" dirty="0" smtClean="0"/>
              <a:t> for this course is practice-practice-practice. Students think ahead about the kinds of questions they might be asked, to tailor their answers based on job postings and what they know of the company, and to demonstrate to employers that they have taken the time to prepare.</a:t>
            </a:r>
            <a:endParaRPr lang="en-US" b="1" dirty="0" smtClean="0"/>
          </a:p>
          <a:p>
            <a:endParaRPr lang="en-US" b="0" dirty="0" smtClean="0"/>
          </a:p>
          <a:p>
            <a:r>
              <a:rPr lang="en-US" b="0" dirty="0" smtClean="0"/>
              <a:t>In the 3</a:t>
            </a:r>
            <a:r>
              <a:rPr lang="en-US" b="0" baseline="30000" dirty="0" smtClean="0"/>
              <a:t>rd</a:t>
            </a:r>
            <a:r>
              <a:rPr lang="en-US" b="0" dirty="0" smtClean="0"/>
              <a:t> course, </a:t>
            </a:r>
            <a:r>
              <a:rPr lang="en-US" b="0" i="1" dirty="0" smtClean="0"/>
              <a:t>Acing the Interview</a:t>
            </a:r>
            <a:r>
              <a:rPr lang="en-US" b="0" dirty="0" smtClean="0"/>
              <a:t>, students will:</a:t>
            </a:r>
          </a:p>
          <a:p>
            <a:pPr marL="174708" indent="-174708">
              <a:buFont typeface="Arial" panose="020B0604020202020204" pitchFamily="34" charset="0"/>
              <a:buChar char="•"/>
            </a:pPr>
            <a:r>
              <a:rPr lang="en-US" b="0" dirty="0" smtClean="0"/>
              <a:t>Research companies where they want to apply for jobs</a:t>
            </a:r>
          </a:p>
          <a:p>
            <a:pPr marL="174708" indent="-174708">
              <a:buFont typeface="Arial" panose="020B0604020202020204" pitchFamily="34" charset="0"/>
              <a:buChar char="•"/>
            </a:pPr>
            <a:r>
              <a:rPr lang="en-US" b="0" dirty="0" smtClean="0"/>
              <a:t>Prepare for in-person, phone, and Skype interviews, as well as job fairs</a:t>
            </a:r>
          </a:p>
          <a:p>
            <a:pPr marL="174708" indent="-174708">
              <a:buFont typeface="Arial" panose="020B0604020202020204" pitchFamily="34" charset="0"/>
              <a:buChar char="•"/>
            </a:pPr>
            <a:r>
              <a:rPr lang="en-US" b="0" dirty="0" smtClean="0"/>
              <a:t>Practice responses to common interview questions</a:t>
            </a:r>
          </a:p>
          <a:p>
            <a:pPr marL="174708" indent="-174708">
              <a:buFont typeface="Arial" panose="020B0604020202020204" pitchFamily="34" charset="0"/>
              <a:buChar char="•"/>
            </a:pPr>
            <a:r>
              <a:rPr lang="en-US" b="0" dirty="0" smtClean="0"/>
              <a:t>Practice responses to difficult questions about topics such as a criminal record, gaps in employment, and pay</a:t>
            </a:r>
          </a:p>
          <a:p>
            <a:pPr marL="174708" indent="-174708">
              <a:buFont typeface="Arial" panose="020B0604020202020204" pitchFamily="34" charset="0"/>
              <a:buChar char="•"/>
            </a:pPr>
            <a:r>
              <a:rPr lang="en-US" b="0" dirty="0" smtClean="0"/>
              <a:t>Learn how to make a good first impression, and</a:t>
            </a:r>
          </a:p>
          <a:p>
            <a:pPr marL="174708" indent="-174708">
              <a:buFont typeface="Arial" panose="020B0604020202020204" pitchFamily="34" charset="0"/>
              <a:buChar char="•"/>
            </a:pPr>
            <a:r>
              <a:rPr lang="en-US" b="0" dirty="0" smtClean="0"/>
              <a:t>Learn how to follow-up after a job interview, even if they have been turned down.</a:t>
            </a:r>
          </a:p>
          <a:p>
            <a:endParaRPr lang="en-US" b="1"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10</a:t>
            </a:fld>
            <a:endParaRPr lang="en-US" dirty="0"/>
          </a:p>
        </p:txBody>
      </p:sp>
    </p:spTree>
    <p:extLst>
      <p:ext uri="{BB962C8B-B14F-4D97-AF65-F5344CB8AC3E}">
        <p14:creationId xmlns:p14="http://schemas.microsoft.com/office/powerpoint/2010/main" val="339221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dirty="0" smtClean="0"/>
              <a:t>Learning</a:t>
            </a:r>
            <a:r>
              <a:rPr lang="en-US" b="0" baseline="0" dirty="0" smtClean="0"/>
              <a:t> Community Members told us they often hear from students about problems they have on the job-and sometimes cause them to be let go. They asked for </a:t>
            </a:r>
            <a:r>
              <a:rPr lang="en-US" b="1" baseline="0" dirty="0" smtClean="0"/>
              <a:t>a course that would go beyond helping students to </a:t>
            </a:r>
            <a:r>
              <a:rPr lang="en-US" b="1" i="1" baseline="0" dirty="0" smtClean="0"/>
              <a:t>get</a:t>
            </a:r>
            <a:r>
              <a:rPr lang="en-US" b="1" baseline="0" dirty="0" smtClean="0"/>
              <a:t> a job-and help them to develop the skills they need to </a:t>
            </a:r>
            <a:r>
              <a:rPr lang="en-US" b="1" i="1" baseline="0" dirty="0" smtClean="0"/>
              <a:t>keep</a:t>
            </a:r>
            <a:r>
              <a:rPr lang="en-US" b="1" baseline="0" dirty="0" smtClean="0"/>
              <a:t> the job.</a:t>
            </a:r>
            <a:endParaRPr lang="en-US" b="1" dirty="0" smtClean="0"/>
          </a:p>
          <a:p>
            <a:endParaRPr lang="en-US" b="0" dirty="0" smtClean="0"/>
          </a:p>
          <a:p>
            <a:endParaRPr lang="en-US" b="0" dirty="0" smtClean="0"/>
          </a:p>
          <a:p>
            <a:r>
              <a:rPr lang="en-US" b="0" dirty="0" smtClean="0"/>
              <a:t>In the final student course, </a:t>
            </a:r>
            <a:r>
              <a:rPr lang="en-US" b="0" i="1" dirty="0" smtClean="0"/>
              <a:t>Communicating at Work</a:t>
            </a:r>
            <a:r>
              <a:rPr lang="en-US" b="0" dirty="0" smtClean="0"/>
              <a:t>, students learn:</a:t>
            </a:r>
          </a:p>
          <a:p>
            <a:pPr marL="174708" indent="-174708">
              <a:buFont typeface="Arial" panose="020B0604020202020204" pitchFamily="34" charset="0"/>
              <a:buChar char="•"/>
            </a:pPr>
            <a:r>
              <a:rPr lang="en-US" b="0" dirty="0" smtClean="0"/>
              <a:t>The importance of communicating effectively in both speech and in writing</a:t>
            </a:r>
          </a:p>
          <a:p>
            <a:pPr marL="174708" indent="-174708">
              <a:buFont typeface="Arial" panose="020B0604020202020204" pitchFamily="34" charset="0"/>
              <a:buChar char="•"/>
            </a:pPr>
            <a:r>
              <a:rPr lang="en-US" b="0" dirty="0" smtClean="0"/>
              <a:t>How</a:t>
            </a:r>
            <a:r>
              <a:rPr lang="en-US" b="0" baseline="0" dirty="0" smtClean="0"/>
              <a:t> t</a:t>
            </a:r>
            <a:r>
              <a:rPr lang="en-US" b="0" dirty="0" smtClean="0"/>
              <a:t>o identify communication roadblocks, and</a:t>
            </a:r>
          </a:p>
          <a:p>
            <a:pPr marL="174708" indent="-174708">
              <a:buFont typeface="Arial" panose="020B0604020202020204" pitchFamily="34" charset="0"/>
              <a:buChar char="•"/>
            </a:pPr>
            <a:r>
              <a:rPr lang="en-US" b="0" dirty="0" smtClean="0"/>
              <a:t>How</a:t>
            </a:r>
            <a:r>
              <a:rPr lang="en-US" b="0" baseline="0" dirty="0" smtClean="0"/>
              <a:t> to use a</a:t>
            </a:r>
            <a:r>
              <a:rPr lang="en-US" b="0" dirty="0" smtClean="0"/>
              <a:t>ctive listening strategies.</a:t>
            </a:r>
          </a:p>
          <a:p>
            <a:pPr marL="174708" indent="-174708">
              <a:buFont typeface="Arial" panose="020B0604020202020204" pitchFamily="34" charset="0"/>
              <a:buChar char="•"/>
            </a:pPr>
            <a:endParaRPr lang="en-US" b="0" dirty="0" smtClean="0"/>
          </a:p>
          <a:p>
            <a:r>
              <a:rPr lang="en-US" b="0" dirty="0" smtClean="0"/>
              <a:t>Students also learn</a:t>
            </a:r>
            <a:r>
              <a:rPr lang="en-US" b="0" baseline="0" dirty="0" smtClean="0"/>
              <a:t>:</a:t>
            </a:r>
            <a:endParaRPr lang="en-US" b="0" dirty="0" smtClean="0"/>
          </a:p>
          <a:p>
            <a:pPr marL="174708" indent="-174708">
              <a:buFont typeface="Arial" panose="020B0604020202020204" pitchFamily="34" charset="0"/>
              <a:buChar char="•"/>
            </a:pPr>
            <a:r>
              <a:rPr lang="en-US" b="0" dirty="0" smtClean="0"/>
              <a:t>How</a:t>
            </a:r>
            <a:r>
              <a:rPr lang="en-US" b="0" baseline="0" dirty="0" smtClean="0"/>
              <a:t> t</a:t>
            </a:r>
            <a:r>
              <a:rPr lang="en-US" b="0" dirty="0" smtClean="0"/>
              <a:t>o practice handling constructive feedback </a:t>
            </a:r>
          </a:p>
          <a:p>
            <a:pPr marL="174708" indent="-174708">
              <a:buFont typeface="Arial" panose="020B0604020202020204" pitchFamily="34" charset="0"/>
              <a:buChar char="•"/>
            </a:pPr>
            <a:r>
              <a:rPr lang="en-US" b="0" dirty="0" smtClean="0"/>
              <a:t>How to communicate as part of a team</a:t>
            </a:r>
          </a:p>
          <a:p>
            <a:pPr marL="174708" indent="-174708">
              <a:buFont typeface="Arial" panose="020B0604020202020204" pitchFamily="34" charset="0"/>
              <a:buChar char="•"/>
            </a:pPr>
            <a:r>
              <a:rPr lang="en-US" b="0" dirty="0" smtClean="0"/>
              <a:t>Tips for talking on the phone, leaving voicemail, and writing professional emails, and</a:t>
            </a:r>
          </a:p>
          <a:p>
            <a:pPr marL="174708" indent="-174708">
              <a:buFont typeface="Arial" panose="020B0604020202020204" pitchFamily="34" charset="0"/>
              <a:buChar char="•"/>
            </a:pPr>
            <a:r>
              <a:rPr lang="en-US" b="0" dirty="0" smtClean="0"/>
              <a:t>What nonverbal communication is and why it matters</a:t>
            </a:r>
          </a:p>
          <a:p>
            <a:endParaRPr lang="en-US" b="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11</a:t>
            </a:fld>
            <a:endParaRPr lang="en-US" dirty="0"/>
          </a:p>
        </p:txBody>
      </p:sp>
    </p:spTree>
    <p:extLst>
      <p:ext uri="{BB962C8B-B14F-4D97-AF65-F5344CB8AC3E}">
        <p14:creationId xmlns:p14="http://schemas.microsoft.com/office/powerpoint/2010/main" val="212637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pPr defTabSz="931774">
              <a:defRPr/>
            </a:pPr>
            <a:r>
              <a:rPr lang="en-US" b="0" dirty="0" smtClean="0"/>
              <a:t>Now</a:t>
            </a:r>
            <a:r>
              <a:rPr lang="en-US" b="0" baseline="0" dirty="0" smtClean="0"/>
              <a:t> that you know what’s included in the courses, </a:t>
            </a:r>
            <a:r>
              <a:rPr lang="en-US" b="1" baseline="0" dirty="0" smtClean="0"/>
              <a:t>we’ll</a:t>
            </a:r>
            <a:r>
              <a:rPr lang="en-US" b="1" dirty="0" smtClean="0"/>
              <a:t> look at some of what has changed,</a:t>
            </a:r>
            <a:r>
              <a:rPr lang="en-US" b="1" baseline="0" dirty="0" smtClean="0"/>
              <a:t> beginning with the addition of a Home Page. </a:t>
            </a:r>
          </a:p>
          <a:p>
            <a:pPr defTabSz="931774">
              <a:defRPr/>
            </a:pPr>
            <a:endParaRPr lang="en-US" b="0" baseline="0" dirty="0" smtClean="0"/>
          </a:p>
          <a:p>
            <a:pPr defTabSz="931774">
              <a:defRPr/>
            </a:pPr>
            <a:r>
              <a:rPr lang="en-US" b="0" baseline="0" dirty="0" smtClean="0"/>
              <a:t>Each of the buttons you see here takes students to a different lesson, and when they finish a lesson they are prompted to click to return to the homepage where they can begin the next lesson.</a:t>
            </a:r>
          </a:p>
          <a:p>
            <a:pPr defTabSz="931774">
              <a:defRPr/>
            </a:pPr>
            <a:endParaRPr lang="en-US" b="0" baseline="0" dirty="0" smtClean="0"/>
          </a:p>
          <a:p>
            <a:pPr defTabSz="931774">
              <a:defRPr/>
            </a:pPr>
            <a:r>
              <a:rPr lang="en-US" b="0" baseline="0" dirty="0" smtClean="0"/>
              <a:t>Every course begins with the same Getting Started lesson—the top button—where students learn how to move around. This is the same in each student course.</a:t>
            </a:r>
          </a:p>
          <a:p>
            <a:pPr defTabSz="931774">
              <a:defRPr/>
            </a:pPr>
            <a:endParaRPr lang="en-US" b="0" baseline="0" dirty="0" smtClean="0"/>
          </a:p>
          <a:p>
            <a:pPr defTabSz="931774">
              <a:defRPr/>
            </a:pPr>
            <a:r>
              <a:rPr lang="en-US" b="0" dirty="0" smtClean="0"/>
              <a:t>The</a:t>
            </a:r>
            <a:r>
              <a:rPr lang="en-US" b="0" baseline="0" dirty="0" smtClean="0"/>
              <a:t> first time through, w</a:t>
            </a:r>
            <a:r>
              <a:rPr lang="en-US" b="0" dirty="0" smtClean="0"/>
              <a:t>e recommend taking the lessons in the order they are presented here, but it is not required. Tutors and students can click any button to begin,</a:t>
            </a:r>
            <a:r>
              <a:rPr lang="en-US" b="0" baseline="0" dirty="0" smtClean="0"/>
              <a:t> or to revisit a topic.</a:t>
            </a:r>
          </a:p>
          <a:p>
            <a:pPr defTabSz="931774">
              <a:defRPr/>
            </a:pPr>
            <a:endParaRPr lang="en-US" b="0" baseline="0" dirty="0" smtClean="0"/>
          </a:p>
          <a:p>
            <a:pPr defTabSz="931774">
              <a:defRPr/>
            </a:pPr>
            <a:r>
              <a:rPr lang="en-US" b="0" dirty="0" smtClean="0"/>
              <a:t>Three of the</a:t>
            </a:r>
            <a:r>
              <a:rPr lang="en-US" b="0" baseline="0" dirty="0" smtClean="0"/>
              <a:t> four</a:t>
            </a:r>
            <a:r>
              <a:rPr lang="en-US" b="0" dirty="0" smtClean="0"/>
              <a:t> courses have an Added Practice section,</a:t>
            </a:r>
            <a:r>
              <a:rPr lang="en-US" b="0" baseline="0" dirty="0" smtClean="0"/>
              <a:t> as identified by the larger, different color button at the bottom of the screen. Students can move through the </a:t>
            </a:r>
            <a:r>
              <a:rPr lang="en-US" b="0" i="1" baseline="0" dirty="0" smtClean="0"/>
              <a:t>lessons</a:t>
            </a:r>
            <a:r>
              <a:rPr lang="en-US" b="0" baseline="0" dirty="0" smtClean="0"/>
              <a:t> fairly quickly, but the Added Practice section takes time. Completing the Added Practice section is optional—but most students will benefit from the activities.</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12</a:t>
            </a:fld>
            <a:endParaRPr lang="en-US" dirty="0"/>
          </a:p>
        </p:txBody>
      </p:sp>
    </p:spTree>
    <p:extLst>
      <p:ext uri="{BB962C8B-B14F-4D97-AF65-F5344CB8AC3E}">
        <p14:creationId xmlns:p14="http://schemas.microsoft.com/office/powerpoint/2010/main" val="352161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Once</a:t>
            </a:r>
            <a:r>
              <a:rPr lang="en-US" b="0" baseline="0" dirty="0" smtClean="0"/>
              <a:t> inside, y</a:t>
            </a:r>
            <a:r>
              <a:rPr lang="en-US" b="0" dirty="0" smtClean="0"/>
              <a:t>ou’ll notice the student courses are aesthetically different.</a:t>
            </a:r>
            <a:r>
              <a:rPr lang="en-US" b="0" baseline="0" dirty="0" smtClean="0"/>
              <a:t> That’s because </a:t>
            </a:r>
            <a:r>
              <a:rPr lang="en-US" b="1" baseline="0" dirty="0" smtClean="0"/>
              <a:t>we eliminated the additional text and menu bar to make navigation more intuitive. </a:t>
            </a:r>
          </a:p>
          <a:p>
            <a:endParaRPr lang="en-US" b="0" baseline="0" dirty="0" smtClean="0"/>
          </a:p>
          <a:p>
            <a:r>
              <a:rPr lang="en-US" b="0" baseline="0" dirty="0" smtClean="0"/>
              <a:t>This is an example from the </a:t>
            </a:r>
            <a:r>
              <a:rPr lang="en-US" b="0" i="1" baseline="0" dirty="0" smtClean="0"/>
              <a:t>Getting Started </a:t>
            </a:r>
            <a:r>
              <a:rPr lang="en-US" b="0" i="0" baseline="0" dirty="0" smtClean="0"/>
              <a:t>lesson that appears at the beginning of each course. </a:t>
            </a:r>
            <a:r>
              <a:rPr lang="en-US" b="0" baseline="0" dirty="0" smtClean="0"/>
              <a:t>It allows students to add information to personalize the course a bit. </a:t>
            </a:r>
          </a:p>
          <a:p>
            <a:endParaRPr lang="en-US" baseline="0" dirty="0" smtClean="0"/>
          </a:p>
          <a:p>
            <a:r>
              <a:rPr lang="en-US" i="1" baseline="0" dirty="0" smtClean="0"/>
              <a:t>[</a:t>
            </a:r>
            <a:r>
              <a:rPr lang="en-US" b="1" i="1" baseline="0" dirty="0" smtClean="0"/>
              <a:t>In response to users and national learning community members , we have added some additional features, </a:t>
            </a:r>
            <a:r>
              <a:rPr lang="en-US" i="1" baseline="0" dirty="0" smtClean="0"/>
              <a:t>such as a progress bar (it will show up as a button on iPads and smaller devices) to indicate slide progress. Other changes include:</a:t>
            </a:r>
          </a:p>
          <a:p>
            <a:pPr marL="174708" indent="-174708">
              <a:buFont typeface="Arial" panose="020B0604020202020204" pitchFamily="34" charset="0"/>
              <a:buChar char="•"/>
            </a:pPr>
            <a:r>
              <a:rPr lang="en-US" i="1" baseline="0" dirty="0" smtClean="0"/>
              <a:t>Shorter, simpler slides</a:t>
            </a:r>
          </a:p>
          <a:p>
            <a:pPr marL="174708" indent="-174708">
              <a:buFont typeface="Arial" panose="020B0604020202020204" pitchFamily="34" charset="0"/>
              <a:buChar char="•"/>
            </a:pPr>
            <a:r>
              <a:rPr lang="en-US" i="1" baseline="0" dirty="0" smtClean="0"/>
              <a:t>Easier viewing on small devices, and</a:t>
            </a:r>
          </a:p>
          <a:p>
            <a:pPr marL="174708" indent="-174708">
              <a:buFont typeface="Arial" panose="020B0604020202020204" pitchFamily="34" charset="0"/>
              <a:buChar char="•"/>
            </a:pPr>
            <a:r>
              <a:rPr lang="en-US" i="1" baseline="0" dirty="0" smtClean="0"/>
              <a:t>A separate transition slide at the end of each lesson.</a:t>
            </a:r>
          </a:p>
          <a:p>
            <a:pPr marL="174708" indent="-174708">
              <a:buFont typeface="Arial" panose="020B0604020202020204" pitchFamily="34" charset="0"/>
              <a:buChar char="•"/>
            </a:pPr>
            <a:endParaRPr lang="en-US" i="1" baseline="0" dirty="0" smtClean="0"/>
          </a:p>
          <a:p>
            <a:r>
              <a:rPr lang="en-US" i="1" baseline="0" dirty="0" smtClean="0"/>
              <a:t>We are also working on making the student courses available offline.  This new feature will be rolled out just in time for the </a:t>
            </a:r>
            <a:r>
              <a:rPr lang="en-US" i="1" baseline="0" dirty="0" err="1" smtClean="0"/>
              <a:t>ProLiteracy</a:t>
            </a:r>
            <a:r>
              <a:rPr lang="en-US" i="1" baseline="0" dirty="0" smtClean="0"/>
              <a:t> conference, if not before.]</a:t>
            </a:r>
          </a:p>
          <a:p>
            <a:endParaRPr lang="en-US"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13</a:t>
            </a:fld>
            <a:endParaRPr lang="en-US" dirty="0"/>
          </a:p>
        </p:txBody>
      </p:sp>
    </p:spTree>
    <p:extLst>
      <p:ext uri="{BB962C8B-B14F-4D97-AF65-F5344CB8AC3E}">
        <p14:creationId xmlns:p14="http://schemas.microsoft.com/office/powerpoint/2010/main" val="138585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slide demonstrates how students move around the courses. </a:t>
            </a:r>
          </a:p>
          <a:p>
            <a:endParaRPr lang="en-US" b="0" baseline="0" dirty="0" smtClean="0"/>
          </a:p>
          <a:p>
            <a:r>
              <a:rPr lang="en-US" b="0" baseline="0" dirty="0" smtClean="0"/>
              <a:t>Each of the student courses are narrated by </a:t>
            </a:r>
            <a:r>
              <a:rPr lang="en-US" b="1" baseline="0" dirty="0" smtClean="0"/>
              <a:t>Betsy</a:t>
            </a:r>
            <a:r>
              <a:rPr lang="en-US" b="0" baseline="0" dirty="0" smtClean="0"/>
              <a:t>, the guide. She’s new.</a:t>
            </a:r>
          </a:p>
          <a:p>
            <a:endParaRPr lang="en-US" b="0" baseline="0" dirty="0" smtClean="0"/>
          </a:p>
          <a:p>
            <a:pPr defTabSz="931774">
              <a:defRPr/>
            </a:pPr>
            <a:r>
              <a:rPr lang="en-US" b="0" baseline="0" dirty="0" smtClean="0"/>
              <a:t>Students use the </a:t>
            </a:r>
            <a:r>
              <a:rPr lang="en-US" b="1" baseline="0" dirty="0" smtClean="0"/>
              <a:t>forward and back arrows to move between slide</a:t>
            </a:r>
            <a:r>
              <a:rPr lang="en-US" b="0" baseline="0" dirty="0" smtClean="0"/>
              <a:t>s. They can click the </a:t>
            </a:r>
            <a:r>
              <a:rPr lang="en-US" b="1" baseline="0" dirty="0" smtClean="0"/>
              <a:t>house button </a:t>
            </a:r>
            <a:r>
              <a:rPr lang="en-US" b="0" baseline="0" dirty="0" smtClean="0"/>
              <a:t>on the bottom task bar to return to the Home Page. </a:t>
            </a:r>
            <a:r>
              <a:rPr lang="en-US" b="1" baseline="0" dirty="0" smtClean="0"/>
              <a:t>When the icons are in color they are active</a:t>
            </a:r>
            <a:r>
              <a:rPr lang="en-US" b="0" baseline="0" dirty="0" smtClean="0"/>
              <a:t>. For example, the print icon is grayed out rather than being purple, so there is not a print option from this screen. Clicking the </a:t>
            </a:r>
            <a:r>
              <a:rPr lang="en-US" b="1" baseline="0" dirty="0" smtClean="0"/>
              <a:t>green books gives students one click access to all of the handouts</a:t>
            </a:r>
            <a:r>
              <a:rPr lang="en-US" b="0" baseline="0" dirty="0" smtClean="0"/>
              <a:t>—not just what is on the current slide.</a:t>
            </a:r>
          </a:p>
          <a:p>
            <a:pPr defTabSz="931774">
              <a:defRPr/>
            </a:pPr>
            <a:endParaRPr lang="en-US" b="0" baseline="0" dirty="0" smtClean="0"/>
          </a:p>
          <a:p>
            <a:pPr defTabSz="931774">
              <a:defRPr/>
            </a:pPr>
            <a:r>
              <a:rPr lang="en-US" b="1" baseline="0" dirty="0" smtClean="0"/>
              <a:t>Key words that students may not know, but are important are highlighted in yellow</a:t>
            </a:r>
            <a:r>
              <a:rPr lang="en-US" b="0" baseline="0" dirty="0" smtClean="0"/>
              <a:t>. Students click on the highlighted words and a pop-up definition box appears. Each definition is also included on a definition handout.</a:t>
            </a:r>
          </a:p>
          <a:p>
            <a:endParaRPr lang="en-US" b="1" baseline="0" dirty="0" smtClean="0"/>
          </a:p>
          <a:p>
            <a:pPr defTabSz="931774"/>
            <a:r>
              <a:rPr lang="en-US" b="0" baseline="0" dirty="0" smtClean="0"/>
              <a:t>Look at the top speech bubble. It includes one example of course personalization.</a:t>
            </a:r>
          </a:p>
          <a:p>
            <a:endParaRPr lang="en-US" b="1"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14</a:t>
            </a:fld>
            <a:endParaRPr lang="en-US" dirty="0"/>
          </a:p>
        </p:txBody>
      </p:sp>
    </p:spTree>
    <p:extLst>
      <p:ext uri="{BB962C8B-B14F-4D97-AF65-F5344CB8AC3E}">
        <p14:creationId xmlns:p14="http://schemas.microsoft.com/office/powerpoint/2010/main" val="57869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dirty="0" smtClean="0"/>
              <a:t>In the last slide you learned that when students click on the green books, they are directed to a resource library. This is what it looks like. Students can download and read any resource, any time. </a:t>
            </a:r>
            <a:r>
              <a:rPr lang="en-US" b="1" baseline="0" dirty="0" smtClean="0"/>
              <a:t>NEW: </a:t>
            </a:r>
            <a:r>
              <a:rPr lang="en-US" b="0" baseline="0" dirty="0" smtClean="0"/>
              <a:t>They can also access all resources, including links to outside sources and videos, by clicking RESOURCES at the top right of the screen. The resources will appear in a drop-down menu. On a smaller device, the resource section looks differently-it’s three bars ( a hamburger menu).</a:t>
            </a:r>
          </a:p>
          <a:p>
            <a:pPr defTabSz="931774">
              <a:defRPr/>
            </a:pPr>
            <a:endParaRPr lang="en-US" b="0" baseline="0" dirty="0" smtClean="0"/>
          </a:p>
          <a:p>
            <a:pPr defTabSz="931774">
              <a:defRPr/>
            </a:pPr>
            <a:r>
              <a:rPr lang="en-US" b="0" baseline="0" dirty="0" smtClean="0"/>
              <a:t>The green books symbol on the taskbar is active for EVERY slide-and it includes EVERY handout, making it easy for students to go back and find the resource they need without searching through the individual screens.</a:t>
            </a:r>
          </a:p>
          <a:p>
            <a:pPr defTabSz="931774">
              <a:defRPr/>
            </a:pPr>
            <a:endParaRPr lang="en-US" b="0" baseline="0" dirty="0" smtClean="0"/>
          </a:p>
          <a:p>
            <a:pPr defTabSz="931774">
              <a:defRPr/>
            </a:pPr>
            <a:r>
              <a:rPr lang="en-US" b="0" baseline="0" dirty="0" smtClean="0"/>
              <a:t>It’s important to note that the individual lessons are not printer dependent. For example, if a student is working in the </a:t>
            </a:r>
            <a:r>
              <a:rPr lang="en-US" b="0" i="1" baseline="0" dirty="0" smtClean="0"/>
              <a:t>Types of Interviews </a:t>
            </a:r>
            <a:r>
              <a:rPr lang="en-US" b="0" baseline="0" dirty="0" smtClean="0"/>
              <a:t>lesson, they can complete the entire lesson without the benefit of having access to a printer. They may be directed to a handout, but they can download and read the handout and print later without sacrificing the effectiveness of the lesson. This matters because in the upcoming version the slides will scale to fit any size screen—and will even be accessible offline—making it even easier for students to learn on the go.</a:t>
            </a:r>
          </a:p>
          <a:p>
            <a:pPr defTabSz="931774">
              <a:defRPr/>
            </a:pPr>
            <a:endParaRPr lang="en-US" b="0" baseline="0" dirty="0" smtClean="0"/>
          </a:p>
          <a:p>
            <a:pPr defTabSz="931774">
              <a:defRPr/>
            </a:pPr>
            <a:r>
              <a:rPr lang="en-US" b="0" baseline="0" dirty="0" smtClean="0"/>
              <a:t>It isn’t until students begin the Added Practice section that printing a specific worksheet becomes important. The worksheet includes work space for all of the activities, and in many cases, serves as a template for new job searches. </a:t>
            </a:r>
          </a:p>
          <a:p>
            <a:endParaRPr lang="en-US"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15</a:t>
            </a:fld>
            <a:endParaRPr lang="en-US" dirty="0"/>
          </a:p>
        </p:txBody>
      </p:sp>
    </p:spTree>
    <p:extLst>
      <p:ext uri="{BB962C8B-B14F-4D97-AF65-F5344CB8AC3E}">
        <p14:creationId xmlns:p14="http://schemas.microsoft.com/office/powerpoint/2010/main" val="93238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is an example of what it looks like to view a slide on a mobile device, in this case, an iPhone 6. </a:t>
            </a:r>
          </a:p>
          <a:p>
            <a:endParaRPr lang="en-US" b="0" dirty="0" smtClean="0"/>
          </a:p>
          <a:p>
            <a:r>
              <a:rPr lang="en-US" b="0" dirty="0" smtClean="0"/>
              <a:t>Clicking the</a:t>
            </a:r>
            <a:r>
              <a:rPr lang="en-US" b="0" baseline="0" dirty="0" smtClean="0"/>
              <a:t> hamburger menu (the three bars) on the top right reveals a drop down resource list. Or, students can go to the resource library by clicking the green book symbol on the navigation bar at the bottom of their screen. </a:t>
            </a:r>
          </a:p>
          <a:p>
            <a:endParaRPr lang="en-US" b="0" baseline="0" dirty="0" smtClean="0"/>
          </a:p>
          <a:p>
            <a:r>
              <a:rPr lang="en-US" b="0" baseline="0" dirty="0" smtClean="0"/>
              <a:t>The progress bar is circular. It’s located right under the resource menu. Students can pause and play from here-but they cannot manipulate the button in the same way they can the full progress bar when viewing on a full size device (desktop or laptop computer). </a:t>
            </a:r>
          </a:p>
          <a:p>
            <a:endParaRPr lang="en-US" b="0" baseline="0" dirty="0" smtClean="0"/>
          </a:p>
          <a:p>
            <a:r>
              <a:rPr lang="en-US" b="0" baseline="0" dirty="0" smtClean="0"/>
              <a:t>The forward and back arrows have oversized invisible covers that make it easier to use the buttons on very small screens. Students using touch screen devices have the option to swipe forward and back to move between screens.</a:t>
            </a:r>
            <a:endParaRPr lang="en-US" b="0" dirty="0"/>
          </a:p>
        </p:txBody>
      </p:sp>
      <p:sp>
        <p:nvSpPr>
          <p:cNvPr id="4" name="Slide Number Placeholder 3"/>
          <p:cNvSpPr>
            <a:spLocks noGrp="1"/>
          </p:cNvSpPr>
          <p:nvPr>
            <p:ph type="sldNum" sz="quarter" idx="10"/>
          </p:nvPr>
        </p:nvSpPr>
        <p:spPr/>
        <p:txBody>
          <a:bodyPr/>
          <a:lstStyle/>
          <a:p>
            <a:fld id="{06109B93-8D58-4A9D-BABE-943C01311FFB}" type="slidenum">
              <a:rPr lang="en-US" smtClean="0"/>
              <a:t>16</a:t>
            </a:fld>
            <a:endParaRPr lang="en-US" dirty="0"/>
          </a:p>
        </p:txBody>
      </p:sp>
    </p:spTree>
    <p:extLst>
      <p:ext uri="{BB962C8B-B14F-4D97-AF65-F5344CB8AC3E}">
        <p14:creationId xmlns:p14="http://schemas.microsoft.com/office/powerpoint/2010/main" val="222335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Here’s an example of the kind of interactivity students might see when they are taking a course,</a:t>
            </a:r>
            <a:r>
              <a:rPr lang="en-US" b="0" baseline="0" dirty="0" smtClean="0"/>
              <a:t> </a:t>
            </a:r>
            <a:r>
              <a:rPr lang="en-US" b="0" dirty="0" smtClean="0"/>
              <a:t>including:</a:t>
            </a:r>
            <a:endParaRPr lang="en-US" b="0" baseline="0" dirty="0" smtClean="0"/>
          </a:p>
          <a:p>
            <a:pPr marL="174708" indent="-174708">
              <a:buFont typeface="Arial" panose="020B0604020202020204" pitchFamily="34" charset="0"/>
              <a:buChar char="•"/>
            </a:pPr>
            <a:r>
              <a:rPr lang="en-US" b="0" baseline="0" dirty="0" smtClean="0"/>
              <a:t>Clickable images and buttons</a:t>
            </a:r>
          </a:p>
          <a:p>
            <a:pPr marL="174708" indent="-174708">
              <a:buFont typeface="Arial" panose="020B0604020202020204" pitchFamily="34" charset="0"/>
              <a:buChar char="•"/>
            </a:pPr>
            <a:r>
              <a:rPr lang="en-US" b="0" baseline="0" dirty="0" smtClean="0"/>
              <a:t>Audio and video examples </a:t>
            </a:r>
          </a:p>
          <a:p>
            <a:pPr marL="174708" indent="-174708">
              <a:buFont typeface="Arial" panose="020B0604020202020204" pitchFamily="34" charset="0"/>
              <a:buChar char="•"/>
            </a:pPr>
            <a:r>
              <a:rPr lang="en-US" b="0" baseline="0" dirty="0" smtClean="0"/>
              <a:t>Pop-up layers with additional information, and </a:t>
            </a:r>
          </a:p>
          <a:p>
            <a:pPr marL="174708" indent="-174708">
              <a:buFont typeface="Arial" panose="020B0604020202020204" pitchFamily="34" charset="0"/>
              <a:buChar char="•"/>
            </a:pPr>
            <a:r>
              <a:rPr lang="en-US" b="0" baseline="0" dirty="0" smtClean="0"/>
              <a:t>The pop-up definitions I mentioned earlier. </a:t>
            </a:r>
          </a:p>
          <a:p>
            <a:endParaRPr lang="en-US" b="0" dirty="0" smtClean="0"/>
          </a:p>
          <a:p>
            <a:r>
              <a:rPr lang="en-US" b="0" dirty="0" smtClean="0"/>
              <a:t>In the slide you see here, students click on the images to learn more about what to look for when researching a company they may want to work for.</a:t>
            </a:r>
            <a:r>
              <a:rPr lang="en-US" b="0" baseline="0" dirty="0" smtClean="0"/>
              <a:t> The pop-up boxes minimize the amount of text appearing on the screen at one time, making it easier for learners to follow along and remember what they learned.</a:t>
            </a:r>
          </a:p>
          <a:p>
            <a:endParaRPr lang="en-US" b="0" baseline="0" dirty="0" smtClean="0"/>
          </a:p>
          <a:p>
            <a:r>
              <a:rPr lang="en-US" b="1" baseline="0" dirty="0" smtClean="0"/>
              <a:t>New: </a:t>
            </a:r>
            <a:r>
              <a:rPr lang="en-US" b="0" baseline="0" dirty="0" smtClean="0"/>
              <a:t>Many of the slides in the original courses have been reworked to be shorter-they have been broken up into separate slides. The content itself has not changed, just the way it is presented.</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06109B93-8D58-4A9D-BABE-943C01311FFB}" type="slidenum">
              <a:rPr lang="en-US" smtClean="0"/>
              <a:t>17</a:t>
            </a:fld>
            <a:endParaRPr lang="en-US" dirty="0"/>
          </a:p>
        </p:txBody>
      </p:sp>
    </p:spTree>
    <p:extLst>
      <p:ext uri="{BB962C8B-B14F-4D97-AF65-F5344CB8AC3E}">
        <p14:creationId xmlns:p14="http://schemas.microsoft.com/office/powerpoint/2010/main" val="76323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Every lesson includes knowledge checks.</a:t>
            </a:r>
            <a:r>
              <a:rPr lang="en-US" b="0" baseline="0" dirty="0" smtClean="0"/>
              <a:t> </a:t>
            </a:r>
            <a:r>
              <a:rPr lang="en-US" b="1" baseline="0" dirty="0" smtClean="0"/>
              <a:t>The knowledge checks are primarily scenario-based like what you see here. </a:t>
            </a:r>
          </a:p>
          <a:p>
            <a:endParaRPr lang="en-US" b="1" baseline="0" dirty="0" smtClean="0"/>
          </a:p>
          <a:p>
            <a:r>
              <a:rPr lang="en-US" b="0" baseline="0" dirty="0" smtClean="0"/>
              <a:t>In all cases, students can answer as many times as they need, and feedback is provided for all answers. Incorrect answers prompt students to ‘</a:t>
            </a:r>
            <a:r>
              <a:rPr lang="en-US" b="0" i="1" baseline="0" dirty="0" smtClean="0"/>
              <a:t>Try Again</a:t>
            </a:r>
            <a:r>
              <a:rPr lang="en-US" b="0" baseline="0" dirty="0" smtClean="0"/>
              <a:t>.’ Correct answers prompt students to ‘</a:t>
            </a:r>
            <a:r>
              <a:rPr lang="en-US" b="0" i="1" baseline="0" dirty="0" smtClean="0"/>
              <a:t>Continue</a:t>
            </a:r>
            <a:r>
              <a:rPr lang="en-US" b="0" baseline="0" dirty="0" smtClean="0"/>
              <a:t>.’ </a:t>
            </a:r>
          </a:p>
          <a:p>
            <a:endParaRPr lang="en-US" b="0" baseline="0" dirty="0" smtClean="0"/>
          </a:p>
          <a:p>
            <a:r>
              <a:rPr lang="en-US" b="0" baseline="0" dirty="0" smtClean="0"/>
              <a:t>The questions aren’t meant to be difficult—they are meant to test the student’s understanding, and allow them to experience success.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06109B93-8D58-4A9D-BABE-943C01311FFB}" type="slidenum">
              <a:rPr lang="en-US" smtClean="0"/>
              <a:t>18</a:t>
            </a:fld>
            <a:endParaRPr lang="en-US" dirty="0"/>
          </a:p>
        </p:txBody>
      </p:sp>
    </p:spTree>
    <p:extLst>
      <p:ext uri="{BB962C8B-B14F-4D97-AF65-F5344CB8AC3E}">
        <p14:creationId xmlns:p14="http://schemas.microsoft.com/office/powerpoint/2010/main" val="4028614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Added Practice section is where </a:t>
            </a:r>
            <a:r>
              <a:rPr lang="en-US" b="1" dirty="0" smtClean="0"/>
              <a:t>students apply what they have learned</a:t>
            </a:r>
            <a:r>
              <a:rPr lang="en-US" b="1" baseline="0" dirty="0" smtClean="0"/>
              <a:t> </a:t>
            </a:r>
            <a:r>
              <a:rPr lang="en-US" b="0" baseline="0" dirty="0" smtClean="0"/>
              <a:t>about setting goals, creating a resume, or acing an interview, </a:t>
            </a:r>
            <a:r>
              <a:rPr lang="en-US" b="1" baseline="0" dirty="0" smtClean="0"/>
              <a:t>to their own lives and employment needs. The activities reinforce what they have learned, while giving them the option to prepare for their own job search or interview. </a:t>
            </a:r>
          </a:p>
          <a:p>
            <a:endParaRPr lang="en-US" b="0" baseline="0" dirty="0" smtClean="0"/>
          </a:p>
          <a:p>
            <a:r>
              <a:rPr lang="en-US" b="0" baseline="0" dirty="0" smtClean="0"/>
              <a:t>Look at the example on the screen. In the </a:t>
            </a:r>
            <a:r>
              <a:rPr lang="en-US" b="0" i="1" baseline="0" dirty="0" smtClean="0"/>
              <a:t>Setting Career Go</a:t>
            </a:r>
            <a:r>
              <a:rPr lang="en-US" b="0" baseline="0" dirty="0" smtClean="0"/>
              <a:t>als course, students can start in 1 of 2 places-either researching careers or going straight to setting goals. </a:t>
            </a:r>
            <a:endParaRPr lang="en-US" b="1" dirty="0"/>
          </a:p>
        </p:txBody>
      </p:sp>
      <p:sp>
        <p:nvSpPr>
          <p:cNvPr id="4" name="Slide Number Placeholder 3"/>
          <p:cNvSpPr>
            <a:spLocks noGrp="1"/>
          </p:cNvSpPr>
          <p:nvPr>
            <p:ph type="sldNum" sz="quarter" idx="10"/>
          </p:nvPr>
        </p:nvSpPr>
        <p:spPr/>
        <p:txBody>
          <a:bodyPr/>
          <a:lstStyle/>
          <a:p>
            <a:fld id="{06109B93-8D58-4A9D-BABE-943C01311FFB}" type="slidenum">
              <a:rPr lang="en-US" smtClean="0"/>
              <a:t>19</a:t>
            </a:fld>
            <a:endParaRPr lang="en-US" dirty="0"/>
          </a:p>
        </p:txBody>
      </p:sp>
    </p:spTree>
    <p:extLst>
      <p:ext uri="{BB962C8B-B14F-4D97-AF65-F5344CB8AC3E}">
        <p14:creationId xmlns:p14="http://schemas.microsoft.com/office/powerpoint/2010/main" val="329731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Let’s get started by taking a quick look at what we’ll be talking about today. </a:t>
            </a:r>
          </a:p>
          <a:p>
            <a:endParaRPr lang="en-US" sz="1000" dirty="0"/>
          </a:p>
          <a:p>
            <a:pPr defTabSz="931774">
              <a:defRPr/>
            </a:pPr>
            <a:r>
              <a:rPr lang="en-US" sz="1000" dirty="0"/>
              <a:t>First, we’ll talk about the project—what it is and why it is important. We won’t spend a lot of time here, but I think it will be helpful for you to know what went into deciding what to include in each of the courses.</a:t>
            </a:r>
          </a:p>
          <a:p>
            <a:endParaRPr lang="en-US" sz="1000" dirty="0"/>
          </a:p>
          <a:p>
            <a:r>
              <a:rPr lang="en-US" sz="1000" dirty="0"/>
              <a:t>We’ll spend most of our time looking at the student courses where you’ll learn what’s included in each course, you’ll become familiar with the new ‘look’ and ‘feel’, and you’ll see some slide examples. The student courses include:</a:t>
            </a:r>
          </a:p>
          <a:p>
            <a:pPr marL="174708" indent="-174708">
              <a:buFont typeface="Arial" panose="020B0604020202020204" pitchFamily="34" charset="0"/>
              <a:buChar char="•"/>
            </a:pPr>
            <a:r>
              <a:rPr lang="en-US" sz="1000" dirty="0"/>
              <a:t>Setting Employment Goals</a:t>
            </a:r>
          </a:p>
          <a:p>
            <a:pPr marL="174708" indent="-174708">
              <a:buFont typeface="Arial" panose="020B0604020202020204" pitchFamily="34" charset="0"/>
              <a:buChar char="•"/>
            </a:pPr>
            <a:r>
              <a:rPr lang="en-US" sz="1000" dirty="0"/>
              <a:t>Tailoring Your Resume</a:t>
            </a:r>
          </a:p>
          <a:p>
            <a:pPr marL="174708" indent="-174708">
              <a:buFont typeface="Arial" panose="020B0604020202020204" pitchFamily="34" charset="0"/>
              <a:buChar char="•"/>
            </a:pPr>
            <a:r>
              <a:rPr lang="en-US" sz="1000" dirty="0"/>
              <a:t>Acing the Interview, and</a:t>
            </a:r>
          </a:p>
          <a:p>
            <a:pPr marL="174708" indent="-174708">
              <a:buFont typeface="Arial" panose="020B0604020202020204" pitchFamily="34" charset="0"/>
              <a:buChar char="•"/>
            </a:pPr>
            <a:r>
              <a:rPr lang="en-US" sz="1000" dirty="0"/>
              <a:t>Communicating at Work.</a:t>
            </a:r>
          </a:p>
          <a:p>
            <a:endParaRPr lang="en-US" sz="1000" dirty="0"/>
          </a:p>
          <a:p>
            <a:r>
              <a:rPr lang="en-US" sz="1000" dirty="0"/>
              <a:t>We’ll also take a quick look at the instructor course-what it looks like, and what’s included</a:t>
            </a:r>
            <a:r>
              <a:rPr lang="en-US" sz="1000" dirty="0" smtClean="0"/>
              <a:t>.</a:t>
            </a:r>
          </a:p>
          <a:p>
            <a:endParaRPr lang="en-US" sz="1000" dirty="0" smtClean="0"/>
          </a:p>
          <a:p>
            <a:r>
              <a:rPr lang="en-US" sz="1000" dirty="0" smtClean="0"/>
              <a:t>I’ll highlight the recent updates and exciting new features</a:t>
            </a:r>
            <a:r>
              <a:rPr lang="en-US" sz="1000" baseline="0" dirty="0" smtClean="0"/>
              <a:t> (swipe, fully responsive-easy to view-scale to fit any device).</a:t>
            </a:r>
            <a:endParaRPr lang="en-US" sz="1000" dirty="0"/>
          </a:p>
          <a:p>
            <a:endParaRPr lang="en-US" sz="1000" dirty="0"/>
          </a:p>
          <a:p>
            <a:r>
              <a:rPr lang="en-US" sz="1000" dirty="0"/>
              <a:t>And, I’ll show you:</a:t>
            </a:r>
          </a:p>
          <a:p>
            <a:pPr marL="174708" indent="-174708">
              <a:buFont typeface="Arial" panose="020B0604020202020204" pitchFamily="34" charset="0"/>
              <a:buChar char="•"/>
            </a:pPr>
            <a:r>
              <a:rPr lang="en-US" sz="1000" dirty="0"/>
              <a:t>How to access the new Workforce Development Collection in Education Network</a:t>
            </a:r>
          </a:p>
          <a:p>
            <a:pPr marL="174708" indent="-174708">
              <a:buFont typeface="Arial" panose="020B0604020202020204" pitchFamily="34" charset="0"/>
              <a:buChar char="•"/>
            </a:pPr>
            <a:r>
              <a:rPr lang="en-US" sz="1000" dirty="0"/>
              <a:t>Where to set up a free account if you are a new Education Network, or </a:t>
            </a:r>
            <a:r>
              <a:rPr lang="en-US" sz="1000" dirty="0" err="1"/>
              <a:t>EdNet</a:t>
            </a:r>
            <a:r>
              <a:rPr lang="en-US" sz="1000" dirty="0"/>
              <a:t> user, and </a:t>
            </a:r>
          </a:p>
          <a:p>
            <a:pPr marL="174708" indent="-174708">
              <a:buFont typeface="Arial" panose="020B0604020202020204" pitchFamily="34" charset="0"/>
              <a:buChar char="•"/>
            </a:pPr>
            <a:r>
              <a:rPr lang="en-US" sz="1000" dirty="0"/>
              <a:t>How to set up free accounts for students so they can log in and work independently. </a:t>
            </a:r>
          </a:p>
          <a:p>
            <a:endParaRPr lang="en-US" sz="1000" dirty="0"/>
          </a:p>
          <a:p>
            <a:r>
              <a:rPr lang="en-US" sz="1000" dirty="0"/>
              <a:t>We’ve also built in some time at the end so you can ask questions. </a:t>
            </a:r>
            <a:r>
              <a:rPr lang="en-US" sz="1000" dirty="0" smtClean="0"/>
              <a:t>Let’s get started!</a:t>
            </a:r>
            <a:endParaRPr lang="en-US" sz="1000" dirty="0"/>
          </a:p>
          <a:p>
            <a:endParaRPr lang="en-US" b="1"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2</a:t>
            </a:fld>
            <a:endParaRPr lang="en-US" dirty="0"/>
          </a:p>
        </p:txBody>
      </p:sp>
    </p:spTree>
    <p:extLst>
      <p:ext uri="{BB962C8B-B14F-4D97-AF65-F5344CB8AC3E}">
        <p14:creationId xmlns:p14="http://schemas.microsoft.com/office/powerpoint/2010/main" val="260844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make navigation easier, a transition slide has also been added to the end of each lesson in the student courses.</a:t>
            </a:r>
            <a:endParaRPr lang="en-US" b="1" dirty="0"/>
          </a:p>
        </p:txBody>
      </p:sp>
      <p:sp>
        <p:nvSpPr>
          <p:cNvPr id="4" name="Slide Number Placeholder 3"/>
          <p:cNvSpPr>
            <a:spLocks noGrp="1"/>
          </p:cNvSpPr>
          <p:nvPr>
            <p:ph type="sldNum" sz="quarter" idx="10"/>
          </p:nvPr>
        </p:nvSpPr>
        <p:spPr/>
        <p:txBody>
          <a:bodyPr/>
          <a:lstStyle/>
          <a:p>
            <a:fld id="{06109B93-8D58-4A9D-BABE-943C01311FFB}" type="slidenum">
              <a:rPr lang="en-US" smtClean="0"/>
              <a:t>20</a:t>
            </a:fld>
            <a:endParaRPr lang="en-US" dirty="0"/>
          </a:p>
        </p:txBody>
      </p:sp>
    </p:spTree>
    <p:extLst>
      <p:ext uri="{BB962C8B-B14F-4D97-AF65-F5344CB8AC3E}">
        <p14:creationId xmlns:p14="http://schemas.microsoft.com/office/powerpoint/2010/main" val="167972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smtClean="0"/>
              <a:t>As mentioned earlier, the</a:t>
            </a:r>
            <a:r>
              <a:rPr lang="en-US" b="0" baseline="0" dirty="0" smtClean="0"/>
              <a:t> instructor course, </a:t>
            </a:r>
            <a:r>
              <a:rPr lang="en-US" b="0" i="1" baseline="0" dirty="0" smtClean="0"/>
              <a:t>Preparing Adults for the Workplace</a:t>
            </a:r>
            <a:r>
              <a:rPr lang="en-US" b="0" baseline="0" dirty="0" smtClean="0"/>
              <a:t>, is </a:t>
            </a:r>
            <a:r>
              <a:rPr lang="en-US" dirty="0"/>
              <a:t>a supplemental course for teachers using the four direct-to-student courses with their students. It contains:</a:t>
            </a:r>
          </a:p>
          <a:p>
            <a:pPr marL="174708" indent="-174708" defTabSz="931774">
              <a:buFont typeface="Arial" panose="020B0604020202020204" pitchFamily="34" charset="0"/>
              <a:buChar char="•"/>
              <a:defRPr/>
            </a:pPr>
            <a:r>
              <a:rPr lang="en-US" dirty="0"/>
              <a:t>An introduction module, and</a:t>
            </a:r>
          </a:p>
          <a:p>
            <a:pPr marL="174708" indent="-174708" defTabSz="931774">
              <a:buFont typeface="Arial" panose="020B0604020202020204" pitchFamily="34" charset="0"/>
              <a:buChar char="•"/>
              <a:defRPr/>
            </a:pPr>
            <a:r>
              <a:rPr lang="en-US" dirty="0"/>
              <a:t>A module on each topic, with teaching ideas and additional activities for each. </a:t>
            </a:r>
          </a:p>
          <a:p>
            <a:pPr marL="174708" indent="-174708" defTabSz="931774">
              <a:buFont typeface="Arial" panose="020B0604020202020204" pitchFamily="34" charset="0"/>
              <a:buChar char="•"/>
              <a:defRPr/>
            </a:pPr>
            <a:endParaRPr lang="en-US" dirty="0"/>
          </a:p>
          <a:p>
            <a:pPr defTabSz="931774">
              <a:defRPr/>
            </a:pPr>
            <a:r>
              <a:rPr lang="en-US" dirty="0"/>
              <a:t>The course is loaded with resources, including:</a:t>
            </a:r>
            <a:endParaRPr lang="en-US" b="0" dirty="0" smtClean="0"/>
          </a:p>
          <a:p>
            <a:pPr marL="174708" indent="-174708" defTabSz="931774">
              <a:buFont typeface="Arial" panose="020B0604020202020204" pitchFamily="34" charset="0"/>
              <a:buChar char="•"/>
              <a:defRPr/>
            </a:pPr>
            <a:r>
              <a:rPr lang="en-US" b="0" dirty="0" smtClean="0"/>
              <a:t>18 handouts</a:t>
            </a:r>
          </a:p>
          <a:p>
            <a:pPr marL="174708" indent="-174708" defTabSz="931774">
              <a:buFont typeface="Arial" panose="020B0604020202020204" pitchFamily="34" charset="0"/>
              <a:buChar char="•"/>
              <a:defRPr/>
            </a:pPr>
            <a:r>
              <a:rPr lang="en-US" b="0" dirty="0" smtClean="0"/>
              <a:t>15 audio and</a:t>
            </a:r>
            <a:r>
              <a:rPr lang="en-US" b="0" baseline="0" dirty="0" smtClean="0"/>
              <a:t> video examples</a:t>
            </a:r>
          </a:p>
          <a:p>
            <a:pPr marL="174708" indent="-174708" defTabSz="931774">
              <a:buFont typeface="Arial" panose="020B0604020202020204" pitchFamily="34" charset="0"/>
              <a:buChar char="•"/>
              <a:defRPr/>
            </a:pPr>
            <a:r>
              <a:rPr lang="en-US" b="0" baseline="0" dirty="0" smtClean="0"/>
              <a:t>A discussion board, and</a:t>
            </a:r>
          </a:p>
          <a:p>
            <a:pPr marL="174708" indent="-174708" defTabSz="931774">
              <a:buFont typeface="Arial" panose="020B0604020202020204" pitchFamily="34" charset="0"/>
              <a:buChar char="•"/>
              <a:defRPr/>
            </a:pPr>
            <a:r>
              <a:rPr lang="en-US" b="0" baseline="0" dirty="0" smtClean="0"/>
              <a:t>Multiple links to outside resources.</a:t>
            </a:r>
            <a:endParaRPr lang="en-US" b="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21</a:t>
            </a:fld>
            <a:endParaRPr lang="en-US" dirty="0"/>
          </a:p>
        </p:txBody>
      </p:sp>
    </p:spTree>
    <p:extLst>
      <p:ext uri="{BB962C8B-B14F-4D97-AF65-F5344CB8AC3E}">
        <p14:creationId xmlns:p14="http://schemas.microsoft.com/office/powerpoint/2010/main" val="868448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The instructor course includes:</a:t>
            </a:r>
          </a:p>
          <a:p>
            <a:pPr marL="174708" indent="-174708">
              <a:buFont typeface="Arial" panose="020B0604020202020204" pitchFamily="34" charset="0"/>
              <a:buChar char="•"/>
            </a:pPr>
            <a:r>
              <a:rPr lang="en-US" b="0" i="0" baseline="0" dirty="0" smtClean="0"/>
              <a:t>A slide menu from which you can see your progress and select the slides you want to visit</a:t>
            </a:r>
          </a:p>
          <a:p>
            <a:pPr marL="174708" indent="-174708">
              <a:buFont typeface="Arial" panose="020B0604020202020204" pitchFamily="34" charset="0"/>
              <a:buChar char="•"/>
            </a:pPr>
            <a:r>
              <a:rPr lang="en-US" b="0" i="0" baseline="0" dirty="0" smtClean="0"/>
              <a:t>A progress bar at the bottom that lets you know when the slide audio is done, and allows you to replay the slide, and</a:t>
            </a:r>
          </a:p>
          <a:p>
            <a:pPr marL="174708" indent="-174708">
              <a:buFont typeface="Arial" panose="020B0604020202020204" pitchFamily="34" charset="0"/>
              <a:buChar char="•"/>
            </a:pPr>
            <a:r>
              <a:rPr lang="en-US" b="0" i="0" baseline="0" dirty="0" smtClean="0"/>
              <a:t>Single click navigation that allows you to adjust the volume, and move forward and back between slides.</a:t>
            </a:r>
          </a:p>
          <a:p>
            <a:pPr marL="174708" indent="-174708">
              <a:buFont typeface="Arial" panose="020B0604020202020204" pitchFamily="34" charset="0"/>
              <a:buChar char="•"/>
            </a:pPr>
            <a:endParaRPr lang="en-US" b="0" i="0" baseline="0" dirty="0" smtClean="0"/>
          </a:p>
          <a:p>
            <a:r>
              <a:rPr lang="en-US" b="0" i="0" baseline="0" dirty="0" smtClean="0"/>
              <a:t>You can exit the course at any time by clicking Exit in the upper right corner. The system will save the location, and when you sign back in you can begin where you left off, over go back to the beginning. </a:t>
            </a:r>
          </a:p>
          <a:p>
            <a:endParaRPr lang="en-US" b="0" i="0" baseline="0" dirty="0" smtClean="0"/>
          </a:p>
          <a:p>
            <a:r>
              <a:rPr lang="en-US" b="0" i="0" baseline="0" dirty="0" smtClean="0"/>
              <a:t>Links to handouts and resources are included on the individual slides. </a:t>
            </a:r>
            <a:r>
              <a:rPr lang="en-US" b="1" i="0" baseline="0" dirty="0" smtClean="0"/>
              <a:t>New: </a:t>
            </a:r>
            <a:r>
              <a:rPr lang="en-US" b="0" i="0" baseline="0" dirty="0" smtClean="0"/>
              <a:t>A resource section has been added-similar to what is in the student courses.</a:t>
            </a:r>
          </a:p>
          <a:p>
            <a:endParaRPr lang="en-US" b="0" i="0" baseline="0" dirty="0" smtClean="0"/>
          </a:p>
          <a:p>
            <a:r>
              <a:rPr lang="en-US" b="0" i="0" baseline="0" dirty="0" smtClean="0"/>
              <a:t>Also, if you look at the top left you’ll see a ‘Notes’ tab, right next to ‘Menu.’ Clicking the notes tab allows you to read the slides notes—the text version of the audio. A screen reader can also be used with both the instructor and student courses.</a:t>
            </a:r>
            <a:endParaRPr lang="en-US" b="1" i="0" dirty="0"/>
          </a:p>
        </p:txBody>
      </p:sp>
      <p:sp>
        <p:nvSpPr>
          <p:cNvPr id="4" name="Slide Number Placeholder 3"/>
          <p:cNvSpPr>
            <a:spLocks noGrp="1"/>
          </p:cNvSpPr>
          <p:nvPr>
            <p:ph type="sldNum" sz="quarter" idx="10"/>
          </p:nvPr>
        </p:nvSpPr>
        <p:spPr/>
        <p:txBody>
          <a:bodyPr/>
          <a:lstStyle/>
          <a:p>
            <a:fld id="{06109B93-8D58-4A9D-BABE-943C01311FFB}" type="slidenum">
              <a:rPr lang="en-US" smtClean="0"/>
              <a:t>22</a:t>
            </a:fld>
            <a:endParaRPr lang="en-US" dirty="0"/>
          </a:p>
        </p:txBody>
      </p:sp>
    </p:spTree>
    <p:extLst>
      <p:ext uri="{BB962C8B-B14F-4D97-AF65-F5344CB8AC3E}">
        <p14:creationId xmlns:p14="http://schemas.microsoft.com/office/powerpoint/2010/main" val="235382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To access these free courses, you must have a</a:t>
            </a:r>
            <a:r>
              <a:rPr lang="en-US" b="0" baseline="0" dirty="0" smtClean="0"/>
              <a:t> </a:t>
            </a:r>
            <a:r>
              <a:rPr lang="en-US" b="0" baseline="0" dirty="0" err="1" smtClean="0"/>
              <a:t>ProLiteracy</a:t>
            </a:r>
            <a:r>
              <a:rPr lang="en-US" b="0" dirty="0" smtClean="0"/>
              <a:t> Education Network account (</a:t>
            </a:r>
            <a:r>
              <a:rPr lang="en-US" b="0" dirty="0" err="1" smtClean="0"/>
              <a:t>EdNet</a:t>
            </a:r>
            <a:r>
              <a:rPr lang="en-US" b="0" dirty="0" smtClean="0"/>
              <a:t> for short). </a:t>
            </a:r>
          </a:p>
          <a:p>
            <a:endParaRPr lang="en-US" b="0" dirty="0" smtClean="0"/>
          </a:p>
          <a:p>
            <a:r>
              <a:rPr lang="en-US" b="0" dirty="0" smtClean="0"/>
              <a:t>If you already have an </a:t>
            </a:r>
            <a:r>
              <a:rPr lang="en-US" b="0" dirty="0" err="1" smtClean="0"/>
              <a:t>EdNet</a:t>
            </a:r>
            <a:r>
              <a:rPr lang="en-US" b="0" dirty="0" smtClean="0"/>
              <a:t> account (not to be confused with a </a:t>
            </a:r>
            <a:r>
              <a:rPr lang="en-US" b="0" dirty="0" err="1" smtClean="0"/>
              <a:t>ProLiteracy</a:t>
            </a:r>
            <a:r>
              <a:rPr lang="en-US" b="0" dirty="0" smtClean="0"/>
              <a:t> membership), you can</a:t>
            </a:r>
            <a:r>
              <a:rPr lang="en-US" b="0" baseline="0" dirty="0" smtClean="0"/>
              <a:t> browse </a:t>
            </a:r>
            <a:r>
              <a:rPr lang="en-US" b="0" baseline="0" dirty="0" err="1" smtClean="0"/>
              <a:t>EdNet</a:t>
            </a:r>
            <a:r>
              <a:rPr lang="en-US" b="0" baseline="0" dirty="0" smtClean="0"/>
              <a:t> resources as you have always done. </a:t>
            </a:r>
          </a:p>
          <a:p>
            <a:endParaRPr lang="en-US" b="0" baseline="0" dirty="0" smtClean="0"/>
          </a:p>
          <a:p>
            <a:r>
              <a:rPr lang="en-US" b="0" baseline="0" dirty="0" smtClean="0"/>
              <a:t>Just log in and: </a:t>
            </a:r>
          </a:p>
          <a:p>
            <a:pPr marL="174708" indent="-174708">
              <a:buFont typeface="Arial" panose="020B0604020202020204" pitchFamily="34" charset="0"/>
              <a:buChar char="•"/>
            </a:pPr>
            <a:r>
              <a:rPr lang="en-US" b="0" baseline="0" dirty="0" smtClean="0"/>
              <a:t>Click on the hamburger menu (the three bars) on the top right corner of the page</a:t>
            </a:r>
          </a:p>
          <a:p>
            <a:pPr marL="174708" indent="-174708">
              <a:buFont typeface="Arial" panose="020B0604020202020204" pitchFamily="34" charset="0"/>
              <a:buChar char="•"/>
            </a:pPr>
            <a:r>
              <a:rPr lang="en-US" b="0" baseline="0" dirty="0" smtClean="0"/>
              <a:t>Click on menu, and</a:t>
            </a:r>
          </a:p>
          <a:p>
            <a:pPr marL="174708" indent="-174708">
              <a:buFont typeface="Arial" panose="020B0604020202020204" pitchFamily="34" charset="0"/>
              <a:buChar char="•"/>
            </a:pPr>
            <a:r>
              <a:rPr lang="en-US" b="0" baseline="0" dirty="0" smtClean="0"/>
              <a:t>Select Resources, then, Pitney Bowes Workforce Development Collection.</a:t>
            </a:r>
          </a:p>
          <a:p>
            <a:endParaRPr lang="en-US" b="0" baseline="0" dirty="0" smtClean="0"/>
          </a:p>
          <a:p>
            <a:r>
              <a:rPr lang="en-US" b="0" baseline="0" dirty="0" smtClean="0"/>
              <a:t>These courses, as well as other workforce development resources, are all in one easy to find location.</a:t>
            </a:r>
          </a:p>
          <a:p>
            <a:endParaRPr lang="en-US" b="1"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23</a:t>
            </a:fld>
            <a:endParaRPr lang="en-US" dirty="0"/>
          </a:p>
        </p:txBody>
      </p:sp>
    </p:spTree>
    <p:extLst>
      <p:ext uri="{BB962C8B-B14F-4D97-AF65-F5344CB8AC3E}">
        <p14:creationId xmlns:p14="http://schemas.microsoft.com/office/powerpoint/2010/main" val="72588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If</a:t>
            </a:r>
            <a:r>
              <a:rPr lang="en-US" b="0" baseline="0" dirty="0" smtClean="0"/>
              <a:t> you don’t already have an </a:t>
            </a:r>
            <a:r>
              <a:rPr lang="en-US" b="0" baseline="0" dirty="0" err="1" smtClean="0"/>
              <a:t>EdNet</a:t>
            </a:r>
            <a:r>
              <a:rPr lang="en-US" b="0" baseline="0" dirty="0" smtClean="0"/>
              <a:t> account, you can </a:t>
            </a:r>
            <a:r>
              <a:rPr lang="en-US" b="0" dirty="0" smtClean="0"/>
              <a:t>use the </a:t>
            </a:r>
            <a:r>
              <a:rPr lang="en-US" b="0" baseline="0" dirty="0" smtClean="0"/>
              <a:t>shortcut provided here. Just type </a:t>
            </a:r>
            <a:r>
              <a:rPr lang="en-US" b="0" i="1" baseline="0" dirty="0" smtClean="0">
                <a:solidFill>
                  <a:schemeClr val="accent4">
                    <a:lumMod val="75000"/>
                  </a:schemeClr>
                </a:solidFill>
              </a:rPr>
              <a:t>proliteracyednet.org/workforce</a:t>
            </a:r>
            <a:r>
              <a:rPr lang="en-US" b="0" baseline="0" dirty="0" smtClean="0"/>
              <a:t> into your browser. Then use one of the buttons at the bottom of the page to create an account. </a:t>
            </a:r>
          </a:p>
          <a:p>
            <a:endParaRPr lang="en-US" b="0" baseline="0" dirty="0" smtClean="0"/>
          </a:p>
          <a:p>
            <a:r>
              <a:rPr lang="en-US" b="0" baseline="0" dirty="0" smtClean="0"/>
              <a:t>Let’s take a look.</a:t>
            </a:r>
            <a:endParaRPr lang="en-US" b="0" dirty="0" smtClean="0"/>
          </a:p>
          <a:p>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24</a:t>
            </a:fld>
            <a:endParaRPr lang="en-US" dirty="0"/>
          </a:p>
        </p:txBody>
      </p:sp>
    </p:spTree>
    <p:extLst>
      <p:ext uri="{BB962C8B-B14F-4D97-AF65-F5344CB8AC3E}">
        <p14:creationId xmlns:p14="http://schemas.microsoft.com/office/powerpoint/2010/main" val="9370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Students need to have a</a:t>
            </a:r>
            <a:r>
              <a:rPr lang="en-US" b="0" baseline="0" dirty="0" smtClean="0"/>
              <a:t> free</a:t>
            </a:r>
            <a:r>
              <a:rPr lang="en-US" b="0" dirty="0" smtClean="0"/>
              <a:t> account too.</a:t>
            </a:r>
          </a:p>
          <a:p>
            <a:endParaRPr lang="en-US" b="0" dirty="0" smtClean="0"/>
          </a:p>
          <a:p>
            <a:r>
              <a:rPr lang="en-US" b="0" dirty="0" smtClean="0"/>
              <a:t>I’ve listed the steps here, but you can go to the Pitney Bowes Resource Collection to download the </a:t>
            </a:r>
            <a:r>
              <a:rPr lang="en-US" b="0" i="1" dirty="0" smtClean="0"/>
              <a:t>Preparing Adults for the Workplace Student Flyer. </a:t>
            </a:r>
            <a:r>
              <a:rPr lang="en-US" b="1" i="0" dirty="0" smtClean="0"/>
              <a:t>To make things easier, I’ve also</a:t>
            </a:r>
            <a:r>
              <a:rPr lang="en-US" b="1" i="0" baseline="0" dirty="0" smtClean="0"/>
              <a:t> printed a copy for each of you.</a:t>
            </a:r>
            <a:endParaRPr lang="en-US" b="1" i="0" dirty="0" smtClean="0"/>
          </a:p>
          <a:p>
            <a:endParaRPr lang="en-US" b="0" baseline="0" dirty="0" smtClean="0"/>
          </a:p>
          <a:p>
            <a:r>
              <a:rPr lang="en-US" b="0" baseline="0" dirty="0" smtClean="0"/>
              <a:t>Page 2 of the flyer lists step-by-step instructions for setting up a student account, and logging in the next time. It even includes a place for students to write down their password. </a:t>
            </a:r>
          </a:p>
          <a:p>
            <a:endParaRPr lang="en-US" b="0" baseline="0" dirty="0" smtClean="0"/>
          </a:p>
          <a:p>
            <a:r>
              <a:rPr lang="en-US" b="0" baseline="0" dirty="0" smtClean="0"/>
              <a:t>You can use the flyer in its entirety—both pages—to promote the courses with tutors and students.</a:t>
            </a:r>
          </a:p>
          <a:p>
            <a:endParaRPr lang="en-US" b="1"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25</a:t>
            </a:fld>
            <a:endParaRPr lang="en-US" dirty="0"/>
          </a:p>
        </p:txBody>
      </p:sp>
    </p:spTree>
    <p:extLst>
      <p:ext uri="{BB962C8B-B14F-4D97-AF65-F5344CB8AC3E}">
        <p14:creationId xmlns:p14="http://schemas.microsoft.com/office/powerpoint/2010/main" val="46008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smtClean="0"/>
              <a:t>The</a:t>
            </a:r>
            <a:r>
              <a:rPr lang="en-US" b="0" baseline="0" dirty="0" smtClean="0"/>
              <a:t> topics where you will spend the most time will vary depending on the skills and experience of the students you are working with. We’ve included highlights and basic activities to get you started, but you can use the </a:t>
            </a:r>
            <a:r>
              <a:rPr lang="en-US" b="0" baseline="0" dirty="0" err="1" smtClean="0"/>
              <a:t>WorkWise</a:t>
            </a:r>
            <a:r>
              <a:rPr lang="en-US" b="0" baseline="0" dirty="0" smtClean="0"/>
              <a:t> series from New Readers Press to supplement learning and make lesson planning easier. </a:t>
            </a:r>
          </a:p>
          <a:p>
            <a:pPr defTabSz="931774">
              <a:defRPr/>
            </a:pPr>
            <a:endParaRPr lang="en-US" b="0" baseline="0" dirty="0" smtClean="0"/>
          </a:p>
          <a:p>
            <a:pPr defTabSz="931774">
              <a:defRPr/>
            </a:pPr>
            <a:r>
              <a:rPr lang="en-US" b="0" baseline="0" dirty="0" smtClean="0"/>
              <a:t>You can find these, and other workforce related resources at www.newreaderspress.com.</a:t>
            </a:r>
          </a:p>
        </p:txBody>
      </p:sp>
      <p:sp>
        <p:nvSpPr>
          <p:cNvPr id="4" name="Slide Number Placeholder 3"/>
          <p:cNvSpPr>
            <a:spLocks noGrp="1"/>
          </p:cNvSpPr>
          <p:nvPr>
            <p:ph type="sldNum" sz="quarter" idx="10"/>
          </p:nvPr>
        </p:nvSpPr>
        <p:spPr/>
        <p:txBody>
          <a:bodyPr/>
          <a:lstStyle/>
          <a:p>
            <a:fld id="{06109B93-8D58-4A9D-BABE-943C01311FFB}" type="slidenum">
              <a:rPr lang="en-US" smtClean="0"/>
              <a:t>26</a:t>
            </a:fld>
            <a:endParaRPr lang="en-US" dirty="0"/>
          </a:p>
        </p:txBody>
      </p:sp>
    </p:spTree>
    <p:extLst>
      <p:ext uri="{BB962C8B-B14F-4D97-AF65-F5344CB8AC3E}">
        <p14:creationId xmlns:p14="http://schemas.microsoft.com/office/powerpoint/2010/main" val="3552594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27</a:t>
            </a:fld>
            <a:endParaRPr lang="en-US" dirty="0"/>
          </a:p>
        </p:txBody>
      </p:sp>
    </p:spTree>
    <p:extLst>
      <p:ext uri="{BB962C8B-B14F-4D97-AF65-F5344CB8AC3E}">
        <p14:creationId xmlns:p14="http://schemas.microsoft.com/office/powerpoint/2010/main" val="3849579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109B93-8D58-4A9D-BABE-943C01311FFB}" type="slidenum">
              <a:rPr lang="en-US" smtClean="0"/>
              <a:t>28</a:t>
            </a:fld>
            <a:endParaRPr lang="en-US" dirty="0"/>
          </a:p>
        </p:txBody>
      </p:sp>
    </p:spTree>
    <p:extLst>
      <p:ext uri="{BB962C8B-B14F-4D97-AF65-F5344CB8AC3E}">
        <p14:creationId xmlns:p14="http://schemas.microsoft.com/office/powerpoint/2010/main" val="11462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The need.</a:t>
            </a:r>
          </a:p>
          <a:p>
            <a:pPr defTabSz="931774">
              <a:defRPr/>
            </a:pPr>
            <a:r>
              <a:rPr lang="en-US" dirty="0" smtClean="0"/>
              <a:t>Now</a:t>
            </a:r>
            <a:r>
              <a:rPr lang="en-US" baseline="0" dirty="0" smtClean="0"/>
              <a:t> more than ever it’s important for students to have the skills they need to compete in a rapidly changing workplace. </a:t>
            </a:r>
          </a:p>
          <a:p>
            <a:pPr defTabSz="931774">
              <a:defRPr/>
            </a:pPr>
            <a:endParaRPr lang="en-US" dirty="0"/>
          </a:p>
          <a:p>
            <a:r>
              <a:rPr lang="en-US" dirty="0"/>
              <a:t>The students we serve often fall into three groups:</a:t>
            </a:r>
          </a:p>
          <a:p>
            <a:pPr marL="174708" indent="-174708">
              <a:buFont typeface="Arial" panose="020B0604020202020204" pitchFamily="34" charset="0"/>
              <a:buChar char="•"/>
            </a:pPr>
            <a:r>
              <a:rPr lang="en-US" dirty="0"/>
              <a:t>Students who lack the skills they need to get a job</a:t>
            </a:r>
          </a:p>
          <a:p>
            <a:pPr marL="174708" indent="-174708">
              <a:buFont typeface="Arial" panose="020B0604020202020204" pitchFamily="34" charset="0"/>
              <a:buChar char="•"/>
            </a:pPr>
            <a:r>
              <a:rPr lang="en-US" dirty="0"/>
              <a:t>Students who have a job, but don’t know how to transition from a job to a career, and</a:t>
            </a:r>
          </a:p>
          <a:p>
            <a:pPr marL="174708" indent="-174708">
              <a:buFont typeface="Arial" panose="020B0604020202020204" pitchFamily="34" charset="0"/>
              <a:buChar char="•"/>
            </a:pPr>
            <a:r>
              <a:rPr lang="en-US" dirty="0"/>
              <a:t>Students who have difficulty keeping jobs because they lack the interpersonal and communication skills they need to be successful.</a:t>
            </a:r>
          </a:p>
          <a:p>
            <a:pPr marL="174708" indent="-174708">
              <a:buFont typeface="Arial" panose="020B0604020202020204" pitchFamily="34" charset="0"/>
              <a:buChar char="•"/>
            </a:pPr>
            <a:endParaRPr lang="en-US" dirty="0"/>
          </a:p>
          <a:p>
            <a:r>
              <a:rPr lang="en-US" dirty="0"/>
              <a:t>45% of students in </a:t>
            </a:r>
            <a:r>
              <a:rPr lang="en-US" dirty="0" err="1"/>
              <a:t>ProLiteracy’s</a:t>
            </a:r>
            <a:r>
              <a:rPr lang="en-US" dirty="0"/>
              <a:t> member network are unemployed.</a:t>
            </a:r>
          </a:p>
          <a:p>
            <a:endParaRPr lang="en-US" dirty="0"/>
          </a:p>
          <a:p>
            <a:r>
              <a:rPr lang="en-US" dirty="0"/>
              <a:t>In addition, 95% of </a:t>
            </a:r>
            <a:r>
              <a:rPr lang="en-US" dirty="0" err="1"/>
              <a:t>ProLiteracy</a:t>
            </a:r>
            <a:r>
              <a:rPr lang="en-US" dirty="0"/>
              <a:t> member programs provide English language instruction, and nearly 65% serve refugees. Many of these students are not prepared to enter the American workforce and successfully acclimate to workplace culture. </a:t>
            </a:r>
          </a:p>
          <a:p>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3</a:t>
            </a:fld>
            <a:endParaRPr lang="en-US" dirty="0"/>
          </a:p>
        </p:txBody>
      </p:sp>
    </p:spTree>
    <p:extLst>
      <p:ext uri="{BB962C8B-B14F-4D97-AF65-F5344CB8AC3E}">
        <p14:creationId xmlns:p14="http://schemas.microsoft.com/office/powerpoint/2010/main" val="322217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The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t>ProLiteracy</a:t>
            </a:r>
            <a:r>
              <a:rPr lang="en-US" sz="1000" dirty="0" smtClean="0"/>
              <a:t> received</a:t>
            </a:r>
            <a:r>
              <a:rPr lang="en-US" sz="1000" baseline="0" dirty="0" smtClean="0"/>
              <a:t> support from the Pitney Bowes Foundation to establish a national learning community and develop a series of direct-to-student online courses </a:t>
            </a:r>
            <a:r>
              <a:rPr lang="en-US" sz="1000" dirty="0" smtClean="0"/>
              <a:t>that would build capacity among community-based literacy and workforce development programs whose goal it is to prepare adults for the workplace. </a:t>
            </a:r>
          </a:p>
          <a:p>
            <a:endParaRPr lang="en-US" sz="1000" baseline="0" dirty="0" smtClean="0"/>
          </a:p>
          <a:p>
            <a:r>
              <a:rPr lang="en-US" sz="1000" dirty="0" smtClean="0"/>
              <a:t>To get started, we selected a group of </a:t>
            </a:r>
            <a:r>
              <a:rPr lang="en-US" sz="1000" dirty="0"/>
              <a:t>direct service </a:t>
            </a:r>
            <a:r>
              <a:rPr lang="en-US" sz="1000" dirty="0" smtClean="0"/>
              <a:t>providers and </a:t>
            </a:r>
            <a:r>
              <a:rPr lang="en-US" sz="1000" dirty="0"/>
              <a:t>field </a:t>
            </a:r>
            <a:r>
              <a:rPr lang="en-US" sz="1000" i="0" dirty="0" smtClean="0"/>
              <a:t>experts</a:t>
            </a:r>
            <a:r>
              <a:rPr lang="en-US" sz="1000" i="1" dirty="0" smtClean="0"/>
              <a:t>-the</a:t>
            </a:r>
            <a:r>
              <a:rPr lang="en-US" sz="1000" i="1" baseline="0" dirty="0" smtClean="0"/>
              <a:t> national learning community-</a:t>
            </a:r>
            <a:r>
              <a:rPr lang="en-US" sz="1000" i="0" dirty="0" smtClean="0"/>
              <a:t>to</a:t>
            </a:r>
            <a:r>
              <a:rPr lang="en-US" sz="1000" i="1" dirty="0" smtClean="0"/>
              <a:t> </a:t>
            </a:r>
            <a:r>
              <a:rPr lang="en-US" sz="1000" dirty="0"/>
              <a:t>provide outside input and </a:t>
            </a:r>
            <a:r>
              <a:rPr lang="en-US" sz="1000" dirty="0" smtClean="0"/>
              <a:t>support (our ‘boots-on-the-ground.’). </a:t>
            </a:r>
          </a:p>
          <a:p>
            <a:endParaRPr lang="en-US" sz="1000" dirty="0" smtClean="0"/>
          </a:p>
          <a:p>
            <a:r>
              <a:rPr lang="en-US" sz="1000" dirty="0" smtClean="0"/>
              <a:t>Learning</a:t>
            </a:r>
            <a:r>
              <a:rPr lang="en-US" sz="1000" baseline="0" dirty="0" smtClean="0"/>
              <a:t> community members</a:t>
            </a:r>
            <a:r>
              <a:rPr lang="en-US" sz="1000" dirty="0" smtClean="0"/>
              <a:t> surveyed </a:t>
            </a:r>
            <a:r>
              <a:rPr lang="en-US" sz="1000" dirty="0"/>
              <a:t>285 students in their </a:t>
            </a:r>
            <a:r>
              <a:rPr lang="en-US" sz="1000" dirty="0" smtClean="0"/>
              <a:t>programs. They surveyed employers </a:t>
            </a:r>
            <a:r>
              <a:rPr lang="en-US" sz="1000" dirty="0"/>
              <a:t>in their </a:t>
            </a:r>
            <a:r>
              <a:rPr lang="en-US" sz="1000" dirty="0" smtClean="0"/>
              <a:t>community, their staff, </a:t>
            </a:r>
            <a:r>
              <a:rPr lang="en-US" sz="1000" dirty="0"/>
              <a:t>and </a:t>
            </a:r>
            <a:r>
              <a:rPr lang="en-US" sz="1000" dirty="0" smtClean="0"/>
              <a:t>their volunteers.</a:t>
            </a:r>
            <a:r>
              <a:rPr lang="en-US" sz="1000" baseline="0" dirty="0" smtClean="0"/>
              <a:t> </a:t>
            </a:r>
          </a:p>
          <a:p>
            <a:endParaRPr lang="en-US" sz="1000" baseline="0" dirty="0" smtClean="0"/>
          </a:p>
          <a:p>
            <a:r>
              <a:rPr lang="en-US" sz="1000" dirty="0" smtClean="0"/>
              <a:t>In addition, </a:t>
            </a:r>
            <a:r>
              <a:rPr lang="en-US" sz="1000" dirty="0" err="1" smtClean="0"/>
              <a:t>ProLiteracy</a:t>
            </a:r>
            <a:r>
              <a:rPr lang="en-US" sz="1000" dirty="0" smtClean="0"/>
              <a:t> sent a service provider survey out to our network of member programs. The survey results</a:t>
            </a:r>
            <a:r>
              <a:rPr lang="en-US" sz="1000" baseline="0" dirty="0" smtClean="0"/>
              <a:t> told us:</a:t>
            </a:r>
          </a:p>
          <a:p>
            <a:pPr marL="171450" indent="-171450">
              <a:buFont typeface="Arial" panose="020B0604020202020204" pitchFamily="34" charset="0"/>
              <a:buChar char="•"/>
            </a:pPr>
            <a:r>
              <a:rPr lang="en-US" sz="1000" baseline="0" dirty="0" smtClean="0"/>
              <a:t>What students felt they needed the most help with, and</a:t>
            </a:r>
          </a:p>
          <a:p>
            <a:pPr marL="171450" indent="-171450">
              <a:buFont typeface="Arial" panose="020B0604020202020204" pitchFamily="34" charset="0"/>
              <a:buChar char="•"/>
            </a:pPr>
            <a:r>
              <a:rPr lang="en-US" sz="1000" baseline="0" dirty="0" smtClean="0"/>
              <a:t>What was most important to students, instructors, and employers.</a:t>
            </a:r>
          </a:p>
          <a:p>
            <a:pPr defTabSz="931774">
              <a:defRPr/>
            </a:pPr>
            <a:endParaRPr lang="en-US" sz="1000" dirty="0"/>
          </a:p>
          <a:p>
            <a:pPr defTabSz="931774">
              <a:defRPr/>
            </a:pPr>
            <a:r>
              <a:rPr lang="en-US" sz="1000" dirty="0" smtClean="0"/>
              <a:t>We </a:t>
            </a:r>
            <a:r>
              <a:rPr lang="en-US" sz="1000" dirty="0"/>
              <a:t>asked questions about time constraints, computer access, free printing services, and the types of activities </a:t>
            </a:r>
            <a:r>
              <a:rPr lang="en-US" sz="1000" dirty="0" smtClean="0"/>
              <a:t>that would be the most </a:t>
            </a:r>
            <a:r>
              <a:rPr lang="en-US" sz="1000" dirty="0"/>
              <a:t>useful. </a:t>
            </a:r>
            <a:r>
              <a:rPr lang="en-US" sz="1000" dirty="0" smtClean="0"/>
              <a:t>All of the </a:t>
            </a:r>
            <a:r>
              <a:rPr lang="en-US" sz="1000" dirty="0"/>
              <a:t>information </a:t>
            </a:r>
            <a:r>
              <a:rPr lang="en-US" sz="1000" dirty="0" smtClean="0"/>
              <a:t>collected was </a:t>
            </a:r>
            <a:r>
              <a:rPr lang="en-US" sz="1000" dirty="0"/>
              <a:t>used to help us determine how the </a:t>
            </a:r>
            <a:r>
              <a:rPr lang="en-US" sz="1000" dirty="0" smtClean="0"/>
              <a:t>courses </a:t>
            </a:r>
            <a:r>
              <a:rPr lang="en-US" sz="1000" dirty="0"/>
              <a:t>should be structured and </a:t>
            </a:r>
            <a:r>
              <a:rPr lang="en-US" sz="1000" dirty="0" smtClean="0"/>
              <a:t>what </a:t>
            </a:r>
            <a:r>
              <a:rPr lang="en-US" sz="1000" dirty="0"/>
              <a:t>types of activities to include. </a:t>
            </a:r>
          </a:p>
          <a:p>
            <a:endParaRPr lang="en-US" sz="1000" dirty="0"/>
          </a:p>
          <a:p>
            <a:pPr defTabSz="931774">
              <a:defRPr/>
            </a:pPr>
            <a:r>
              <a:rPr lang="en-US" sz="1000" dirty="0"/>
              <a:t>The result was a series of four online direct-to-student courses, and one supplemental instructor course.</a:t>
            </a:r>
          </a:p>
          <a:p>
            <a:endParaRPr lang="en-US" dirty="0"/>
          </a:p>
        </p:txBody>
      </p:sp>
      <p:sp>
        <p:nvSpPr>
          <p:cNvPr id="4" name="Slide Number Placeholder 3"/>
          <p:cNvSpPr>
            <a:spLocks noGrp="1"/>
          </p:cNvSpPr>
          <p:nvPr>
            <p:ph type="sldNum" sz="quarter" idx="10"/>
          </p:nvPr>
        </p:nvSpPr>
        <p:spPr/>
        <p:txBody>
          <a:bodyPr/>
          <a:lstStyle/>
          <a:p>
            <a:fld id="{06109B93-8D58-4A9D-BABE-943C01311FFB}" type="slidenum">
              <a:rPr lang="en-US" smtClean="0"/>
              <a:t>4</a:t>
            </a:fld>
            <a:endParaRPr lang="en-US" dirty="0"/>
          </a:p>
        </p:txBody>
      </p:sp>
    </p:spTree>
    <p:extLst>
      <p:ext uri="{BB962C8B-B14F-4D97-AF65-F5344CB8AC3E}">
        <p14:creationId xmlns:p14="http://schemas.microsoft.com/office/powerpoint/2010/main" val="93628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This is one example of a question from the providers survey. It indicates that ~65%, or about 2 out of 3 service providers are without a specific program in place for workplace preparation or advancement.</a:t>
            </a:r>
          </a:p>
          <a:p>
            <a:endParaRPr lang="en-US" baseline="0" dirty="0" smtClean="0"/>
          </a:p>
          <a:p>
            <a:r>
              <a:rPr lang="en-US" b="0" dirty="0" smtClean="0"/>
              <a:t>And, an overwhelming majority of service providers surveyed, almost 85%, responded that an online workforce preparation course would be useful.</a:t>
            </a:r>
          </a:p>
          <a:p>
            <a:endParaRPr lang="en-US" baseline="0" dirty="0" smtClean="0"/>
          </a:p>
          <a:p>
            <a:r>
              <a:rPr lang="en-US" i="1" baseline="0" dirty="0" smtClean="0"/>
              <a:t>(Can I just get a show of hands in the room for how many of your programs have a specific program for workforce prep or advancement? </a:t>
            </a:r>
            <a:r>
              <a:rPr lang="en-US" b="0" i="1" baseline="0" dirty="0" smtClean="0"/>
              <a:t>[consider asking some people to quickly describe what that program looks like, or why they do not have a program].)</a:t>
            </a:r>
          </a:p>
          <a:p>
            <a:endParaRPr lang="en-US"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5</a:t>
            </a:fld>
            <a:endParaRPr lang="en-US" dirty="0"/>
          </a:p>
        </p:txBody>
      </p:sp>
    </p:spTree>
    <p:extLst>
      <p:ext uri="{BB962C8B-B14F-4D97-AF65-F5344CB8AC3E}">
        <p14:creationId xmlns:p14="http://schemas.microsoft.com/office/powerpoint/2010/main" val="243516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0" baseline="0" dirty="0" smtClean="0"/>
              <a:t>Here are some additional survey results.</a:t>
            </a:r>
          </a:p>
          <a:p>
            <a:endParaRPr lang="en-US" b="0" baseline="0" dirty="0" smtClean="0"/>
          </a:p>
          <a:p>
            <a:r>
              <a:rPr lang="en-US" b="0" baseline="0" dirty="0" smtClean="0"/>
              <a:t>When surveyed, both service providers and employers ranked effective workplace communication, basic computer skills, and soft skills as being of high importance.</a:t>
            </a:r>
          </a:p>
          <a:p>
            <a:endParaRPr lang="en-US" b="0" baseline="0" dirty="0" smtClean="0"/>
          </a:p>
          <a:p>
            <a:r>
              <a:rPr lang="en-US" b="0" dirty="0" smtClean="0"/>
              <a:t>Overall the</a:t>
            </a:r>
            <a:r>
              <a:rPr lang="en-US" b="0" baseline="0" dirty="0" smtClean="0"/>
              <a:t> results</a:t>
            </a:r>
            <a:r>
              <a:rPr lang="en-US" b="0" dirty="0" smtClean="0"/>
              <a:t> are in sync-but notice the </a:t>
            </a:r>
            <a:r>
              <a:rPr lang="en-US" b="0" baseline="0" dirty="0" smtClean="0"/>
              <a:t>additional emphasis employers placed on critical thinking and time management skills. This is reflected in the student courses.</a:t>
            </a:r>
          </a:p>
          <a:p>
            <a:endParaRPr lang="en-US" baseline="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6</a:t>
            </a:fld>
            <a:endParaRPr lang="en-US" dirty="0"/>
          </a:p>
        </p:txBody>
      </p:sp>
    </p:spTree>
    <p:extLst>
      <p:ext uri="{BB962C8B-B14F-4D97-AF65-F5344CB8AC3E}">
        <p14:creationId xmlns:p14="http://schemas.microsoft.com/office/powerpoint/2010/main" val="68712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smtClean="0"/>
          </a:p>
          <a:p>
            <a:pPr defTabSz="931774">
              <a:defRPr/>
            </a:pPr>
            <a:r>
              <a:rPr lang="en-US" b="0" dirty="0" smtClean="0"/>
              <a:t>So, we asked A LOT of questions and in total had 669 respondents (made up of students, service providers,</a:t>
            </a:r>
            <a:r>
              <a:rPr lang="en-US" b="0" baseline="0" dirty="0" smtClean="0"/>
              <a:t> and </a:t>
            </a:r>
            <a:r>
              <a:rPr lang="en-US" b="0" dirty="0" smtClean="0"/>
              <a:t>employers)</a:t>
            </a:r>
            <a:r>
              <a:rPr lang="en-US" b="0" baseline="0" dirty="0" smtClean="0"/>
              <a:t> who helped us make informed decisions on what should be included in our online courses. Their input also led us to give the student courses a new look—with simple navigation and less distractions.</a:t>
            </a:r>
            <a:endParaRPr lang="en-US" dirty="0"/>
          </a:p>
          <a:p>
            <a:endParaRPr lang="en-US" dirty="0"/>
          </a:p>
          <a:p>
            <a:pPr defTabSz="931774">
              <a:defRPr/>
            </a:pPr>
            <a:r>
              <a:rPr lang="en-US" i="0" dirty="0"/>
              <a:t>The four student </a:t>
            </a:r>
            <a:r>
              <a:rPr lang="en-US" i="0" dirty="0" smtClean="0"/>
              <a:t>courses require minimal computer skills. They </a:t>
            </a:r>
            <a:r>
              <a:rPr lang="en-US" b="0" dirty="0" smtClean="0"/>
              <a:t>were edited by a plain language expert, to make sure the language was </a:t>
            </a:r>
            <a:r>
              <a:rPr lang="en-US" b="0" baseline="0" dirty="0" smtClean="0"/>
              <a:t>as simple as possible. They all read at, or around the 4</a:t>
            </a:r>
            <a:r>
              <a:rPr lang="en-US" b="0" baseline="30000" dirty="0" smtClean="0"/>
              <a:t>th</a:t>
            </a:r>
            <a:r>
              <a:rPr lang="en-US" b="0" baseline="0" dirty="0" smtClean="0"/>
              <a:t> grade level. </a:t>
            </a:r>
            <a:r>
              <a:rPr lang="en-US" dirty="0"/>
              <a:t>The amount of program or tutor support needed to successfully complete each course, and the time it will take, will vary depending on the skill level of each student.</a:t>
            </a:r>
          </a:p>
          <a:p>
            <a:endParaRPr lang="en-US" dirty="0"/>
          </a:p>
          <a:p>
            <a:r>
              <a:rPr lang="en-US" i="0" dirty="0"/>
              <a:t>The instructor course </a:t>
            </a:r>
            <a:r>
              <a:rPr lang="en-US" dirty="0"/>
              <a:t>format is going look familiar. It contains all of the same features you have become accustomed to. The instructor course is not meant to be a ‘how to’ for teaching the courses. Rather, it focuses on the areas with which we think students will have the greatest difficulty, and offers ideas for additional activities.</a:t>
            </a:r>
          </a:p>
          <a:p>
            <a:endParaRPr lang="en-US" dirty="0"/>
          </a:p>
          <a:p>
            <a:r>
              <a:rPr lang="en-US" dirty="0"/>
              <a:t>The instructor course is made up of five modules. An introduction module, and one module pertaining to each of the four student courses.</a:t>
            </a:r>
          </a:p>
          <a:p>
            <a:pPr defTabSz="931774">
              <a:defRPr/>
            </a:pPr>
            <a:endParaRPr lang="en-US" b="0" dirty="0" smtClean="0"/>
          </a:p>
        </p:txBody>
      </p:sp>
      <p:sp>
        <p:nvSpPr>
          <p:cNvPr id="4" name="Slide Number Placeholder 3"/>
          <p:cNvSpPr>
            <a:spLocks noGrp="1"/>
          </p:cNvSpPr>
          <p:nvPr>
            <p:ph type="sldNum" sz="quarter" idx="10"/>
          </p:nvPr>
        </p:nvSpPr>
        <p:spPr/>
        <p:txBody>
          <a:bodyPr/>
          <a:lstStyle/>
          <a:p>
            <a:fld id="{06109B93-8D58-4A9D-BABE-943C01311FFB}" type="slidenum">
              <a:rPr lang="en-US" smtClean="0"/>
              <a:t>7</a:t>
            </a:fld>
            <a:endParaRPr lang="en-US" dirty="0"/>
          </a:p>
        </p:txBody>
      </p:sp>
    </p:spTree>
    <p:extLst>
      <p:ext uri="{BB962C8B-B14F-4D97-AF65-F5344CB8AC3E}">
        <p14:creationId xmlns:p14="http://schemas.microsoft.com/office/powerpoint/2010/main" val="342758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take a quick look at what is covered in each of the student courses.</a:t>
            </a:r>
          </a:p>
          <a:p>
            <a:endParaRPr lang="en-US" b="0" dirty="0" smtClean="0"/>
          </a:p>
          <a:p>
            <a:r>
              <a:rPr lang="en-US" b="0" dirty="0" smtClean="0"/>
              <a:t>In Setting Career Goals, our </a:t>
            </a:r>
            <a:r>
              <a:rPr lang="en-US" b="1" dirty="0" smtClean="0"/>
              <a:t>focus was on helping students to reach beyond the jobs they, their friends, and family members have settled for in the past</a:t>
            </a:r>
            <a:r>
              <a:rPr lang="en-US" b="1" baseline="0" dirty="0" smtClean="0"/>
              <a:t> because they lacked the skills, knowledge, or confidence to do something different.</a:t>
            </a:r>
            <a:endParaRPr lang="en-US" b="1" dirty="0" smtClean="0"/>
          </a:p>
          <a:p>
            <a:endParaRPr lang="en-US" b="0" dirty="0" smtClean="0"/>
          </a:p>
          <a:p>
            <a:r>
              <a:rPr lang="en-US" b="0" dirty="0" smtClean="0"/>
              <a:t>In the course </a:t>
            </a:r>
            <a:r>
              <a:rPr lang="en-US" b="0" i="1" dirty="0" smtClean="0"/>
              <a:t>Setting Career Goals</a:t>
            </a:r>
            <a:r>
              <a:rPr lang="en-US" b="0" dirty="0" smtClean="0"/>
              <a:t>, students learn to:</a:t>
            </a:r>
          </a:p>
          <a:p>
            <a:pPr marL="174708" indent="-174708">
              <a:buFont typeface="Arial" panose="020B0604020202020204" pitchFamily="34" charset="0"/>
              <a:buChar char="•"/>
            </a:pPr>
            <a:r>
              <a:rPr lang="en-US" b="0" dirty="0" smtClean="0"/>
              <a:t>Distinguish between a job and a career</a:t>
            </a:r>
          </a:p>
          <a:p>
            <a:pPr marL="174708" indent="-174708">
              <a:buFont typeface="Arial" panose="020B0604020202020204" pitchFamily="34" charset="0"/>
              <a:buChar char="•"/>
            </a:pPr>
            <a:r>
              <a:rPr lang="en-US" b="0" dirty="0" smtClean="0"/>
              <a:t>Complete a career self-assessment</a:t>
            </a:r>
          </a:p>
          <a:p>
            <a:pPr marL="174708" indent="-174708">
              <a:buFont typeface="Arial" panose="020B0604020202020204" pitchFamily="34" charset="0"/>
              <a:buChar char="•"/>
            </a:pPr>
            <a:r>
              <a:rPr lang="en-US" b="0" dirty="0" smtClean="0"/>
              <a:t>Research careers</a:t>
            </a:r>
          </a:p>
          <a:p>
            <a:pPr marL="174708" indent="-174708">
              <a:buFont typeface="Arial" panose="020B0604020202020204" pitchFamily="34" charset="0"/>
              <a:buChar char="•"/>
            </a:pPr>
            <a:r>
              <a:rPr lang="en-US" b="0" dirty="0" smtClean="0"/>
              <a:t>Identify important factors when choosing a career</a:t>
            </a:r>
          </a:p>
          <a:p>
            <a:pPr marL="174708" indent="-174708">
              <a:buFont typeface="Arial" panose="020B0604020202020204" pitchFamily="34" charset="0"/>
              <a:buChar char="•"/>
            </a:pPr>
            <a:r>
              <a:rPr lang="en-US" b="0" dirty="0" smtClean="0"/>
              <a:t>Differentiate between short- and long-term goals</a:t>
            </a:r>
          </a:p>
          <a:p>
            <a:pPr marL="174708" indent="-174708">
              <a:buFont typeface="Arial" panose="020B0604020202020204" pitchFamily="34" charset="0"/>
              <a:buChar char="•"/>
            </a:pPr>
            <a:r>
              <a:rPr lang="en-US" b="0" dirty="0" smtClean="0"/>
              <a:t>Practice writing their own SMART career goals, and</a:t>
            </a:r>
          </a:p>
          <a:p>
            <a:pPr marL="174708" indent="-174708">
              <a:buFont typeface="Arial" panose="020B0604020202020204" pitchFamily="34" charset="0"/>
              <a:buChar char="•"/>
            </a:pPr>
            <a:r>
              <a:rPr lang="en-US" b="0" dirty="0" smtClean="0"/>
              <a:t>Create a career plan.</a:t>
            </a:r>
          </a:p>
          <a:p>
            <a:endParaRPr lang="en-US" b="1" dirty="0"/>
          </a:p>
        </p:txBody>
      </p:sp>
      <p:sp>
        <p:nvSpPr>
          <p:cNvPr id="4" name="Slide Number Placeholder 3"/>
          <p:cNvSpPr>
            <a:spLocks noGrp="1"/>
          </p:cNvSpPr>
          <p:nvPr>
            <p:ph type="sldNum" sz="quarter" idx="10"/>
          </p:nvPr>
        </p:nvSpPr>
        <p:spPr/>
        <p:txBody>
          <a:bodyPr/>
          <a:lstStyle/>
          <a:p>
            <a:fld id="{06109B93-8D58-4A9D-BABE-943C01311FFB}" type="slidenum">
              <a:rPr lang="en-US" smtClean="0"/>
              <a:t>8</a:t>
            </a:fld>
            <a:endParaRPr lang="en-US" dirty="0"/>
          </a:p>
        </p:txBody>
      </p:sp>
    </p:spTree>
    <p:extLst>
      <p:ext uri="{BB962C8B-B14F-4D97-AF65-F5344CB8AC3E}">
        <p14:creationId xmlns:p14="http://schemas.microsoft.com/office/powerpoint/2010/main" val="234762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t>
            </a:r>
            <a:r>
              <a:rPr lang="en-US" b="1" dirty="0" smtClean="0"/>
              <a:t>emphasis in the Tailoring Your Resume course is on helping students to move</a:t>
            </a:r>
            <a:r>
              <a:rPr lang="en-US" b="1" baseline="0" dirty="0" smtClean="0"/>
              <a:t> from one-size-fits-all, generic resumes, to resumes that address the employer-specific needs for a particular job. We show students how to stand out in a crowd so they will be invited for an interview.</a:t>
            </a:r>
            <a:endParaRPr lang="en-US" b="1" dirty="0" smtClean="0"/>
          </a:p>
          <a:p>
            <a:endParaRPr lang="en-US" b="0" dirty="0" smtClean="0"/>
          </a:p>
          <a:p>
            <a:r>
              <a:rPr lang="en-US" b="0" dirty="0" smtClean="0"/>
              <a:t>In the course </a:t>
            </a:r>
            <a:r>
              <a:rPr lang="en-US" b="0" i="1" dirty="0" smtClean="0"/>
              <a:t>Tailoring Your Resume</a:t>
            </a:r>
            <a:r>
              <a:rPr lang="en-US" b="0" dirty="0" smtClean="0"/>
              <a:t>, students learn to:</a:t>
            </a:r>
          </a:p>
          <a:p>
            <a:pPr marL="174708" indent="-174708">
              <a:lnSpc>
                <a:spcPct val="160000"/>
              </a:lnSpc>
              <a:buFont typeface="Arial" panose="020B0604020202020204" pitchFamily="34" charset="0"/>
              <a:buChar char="•"/>
            </a:pPr>
            <a:r>
              <a:rPr lang="en-US" b="0" dirty="0" smtClean="0"/>
              <a:t>Customize their resume for specific job postings</a:t>
            </a:r>
          </a:p>
          <a:p>
            <a:pPr marL="174708" indent="-174708">
              <a:lnSpc>
                <a:spcPct val="160000"/>
              </a:lnSpc>
              <a:buFont typeface="Arial" panose="020B0604020202020204" pitchFamily="34" charset="0"/>
              <a:buChar char="•"/>
            </a:pPr>
            <a:r>
              <a:rPr lang="en-US" b="0" dirty="0" smtClean="0"/>
              <a:t>Write about their skills and accomplishments</a:t>
            </a:r>
          </a:p>
          <a:p>
            <a:pPr marL="174708" indent="-174708">
              <a:lnSpc>
                <a:spcPct val="160000"/>
              </a:lnSpc>
              <a:buFont typeface="Arial" panose="020B0604020202020204" pitchFamily="34" charset="0"/>
              <a:buChar char="•"/>
            </a:pPr>
            <a:r>
              <a:rPr lang="en-US" b="0" dirty="0" smtClean="0"/>
              <a:t>Use keywords to make their resume more likely to be accepted (including</a:t>
            </a:r>
            <a:r>
              <a:rPr lang="en-US" b="0" baseline="0" dirty="0" smtClean="0"/>
              <a:t> by scanning software)</a:t>
            </a:r>
            <a:endParaRPr lang="en-US" b="0" dirty="0" smtClean="0"/>
          </a:p>
          <a:p>
            <a:pPr marL="174708" indent="-174708">
              <a:lnSpc>
                <a:spcPct val="160000"/>
              </a:lnSpc>
              <a:buFont typeface="Arial" panose="020B0604020202020204" pitchFamily="34" charset="0"/>
              <a:buChar char="•"/>
            </a:pPr>
            <a:r>
              <a:rPr lang="en-US" b="0" dirty="0" smtClean="0"/>
              <a:t>Write a professional summary</a:t>
            </a:r>
          </a:p>
          <a:p>
            <a:pPr marL="174708" indent="-174708">
              <a:lnSpc>
                <a:spcPct val="160000"/>
              </a:lnSpc>
              <a:buFont typeface="Arial" panose="020B0604020202020204" pitchFamily="34" charset="0"/>
              <a:buChar char="•"/>
            </a:pPr>
            <a:r>
              <a:rPr lang="en-US" b="0" dirty="0" smtClean="0"/>
              <a:t>Identify their core qualifications for a job</a:t>
            </a:r>
          </a:p>
          <a:p>
            <a:pPr marL="174708" indent="-174708">
              <a:lnSpc>
                <a:spcPct val="160000"/>
              </a:lnSpc>
              <a:buFont typeface="Arial" panose="020B0604020202020204" pitchFamily="34" charset="0"/>
              <a:buChar char="•"/>
            </a:pPr>
            <a:r>
              <a:rPr lang="en-US" b="0" dirty="0" smtClean="0"/>
              <a:t>Describe their work and education</a:t>
            </a:r>
          </a:p>
          <a:p>
            <a:pPr marL="174708" indent="-174708">
              <a:lnSpc>
                <a:spcPct val="160000"/>
              </a:lnSpc>
              <a:buFont typeface="Arial" panose="020B0604020202020204" pitchFamily="34" charset="0"/>
              <a:buChar char="•"/>
            </a:pPr>
            <a:r>
              <a:rPr lang="en-US" b="0" dirty="0" smtClean="0"/>
              <a:t>Write a cover letter, and</a:t>
            </a:r>
          </a:p>
          <a:p>
            <a:pPr marL="174708" indent="-174708">
              <a:lnSpc>
                <a:spcPct val="160000"/>
              </a:lnSpc>
              <a:buFont typeface="Arial" panose="020B0604020202020204" pitchFamily="34" charset="0"/>
              <a:buChar char="•"/>
            </a:pPr>
            <a:r>
              <a:rPr lang="en-US" b="0" dirty="0" smtClean="0"/>
              <a:t>Use a resume template.</a:t>
            </a:r>
            <a:endParaRPr lang="en-US" b="0" dirty="0" smtClean="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06109B93-8D58-4A9D-BABE-943C01311FFB}" type="slidenum">
              <a:rPr lang="en-US" smtClean="0"/>
              <a:t>9</a:t>
            </a:fld>
            <a:endParaRPr lang="en-US" dirty="0"/>
          </a:p>
        </p:txBody>
      </p:sp>
    </p:spTree>
    <p:extLst>
      <p:ext uri="{BB962C8B-B14F-4D97-AF65-F5344CB8AC3E}">
        <p14:creationId xmlns:p14="http://schemas.microsoft.com/office/powerpoint/2010/main" val="115304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163347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229181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197480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63010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5377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19935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26527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31321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132326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209093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9279ED-A4AC-475D-8504-05092F33FCAD}" type="datetimeFigureOut">
              <a:rPr lang="en-US" smtClean="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7E62B7-6E9B-44B6-956E-7B1015BE58EF}" type="slidenum">
              <a:rPr lang="en-US" smtClean="0"/>
              <a:t>‹#›</a:t>
            </a:fld>
            <a:endParaRPr lang="en-US" dirty="0"/>
          </a:p>
        </p:txBody>
      </p:sp>
    </p:spTree>
    <p:extLst>
      <p:ext uri="{BB962C8B-B14F-4D97-AF65-F5344CB8AC3E}">
        <p14:creationId xmlns:p14="http://schemas.microsoft.com/office/powerpoint/2010/main" val="228154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279ED-A4AC-475D-8504-05092F33FCAD}" type="datetimeFigureOut">
              <a:rPr lang="en-US" smtClean="0"/>
              <a:t>9/3/2019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E62B7-6E9B-44B6-956E-7B1015BE58EF}" type="slidenum">
              <a:rPr lang="en-US" smtClean="0"/>
              <a:t>‹#›</a:t>
            </a:fld>
            <a:endParaRPr lang="en-US" dirty="0"/>
          </a:p>
        </p:txBody>
      </p:sp>
    </p:spTree>
    <p:extLst>
      <p:ext uri="{BB962C8B-B14F-4D97-AF65-F5344CB8AC3E}">
        <p14:creationId xmlns:p14="http://schemas.microsoft.com/office/powerpoint/2010/main" val="1587886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729"/>
            <a:ext cx="12191999" cy="808271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9506" t="26734" r="9032" b="26163"/>
          <a:stretch/>
        </p:blipFill>
        <p:spPr>
          <a:xfrm>
            <a:off x="6943836" y="1647225"/>
            <a:ext cx="2574388" cy="520505"/>
          </a:xfrm>
          <a:prstGeom prst="rect">
            <a:avLst/>
          </a:prstGeom>
        </p:spPr>
      </p:pic>
      <p:sp>
        <p:nvSpPr>
          <p:cNvPr id="11" name="Subtitle 2"/>
          <p:cNvSpPr>
            <a:spLocks noGrp="1"/>
          </p:cNvSpPr>
          <p:nvPr>
            <p:ph type="subTitle" idx="1"/>
          </p:nvPr>
        </p:nvSpPr>
        <p:spPr>
          <a:xfrm>
            <a:off x="5485362" y="4114078"/>
            <a:ext cx="5965887" cy="1111347"/>
          </a:xfrm>
        </p:spPr>
        <p:txBody>
          <a:bodyPr>
            <a:normAutofit lnSpcReduction="10000"/>
            <a:scene3d>
              <a:camera prst="orthographicFront"/>
              <a:lightRig rig="soft" dir="t">
                <a:rot lat="0" lon="0" rev="10800000"/>
              </a:lightRig>
            </a:scene3d>
            <a:sp3d>
              <a:contourClr>
                <a:srgbClr val="DDDDDD"/>
              </a:contourClr>
            </a:sp3d>
          </a:bodyPr>
          <a:lstStyle/>
          <a:p>
            <a:endParaRPr lang="en-US" sz="2200" spc="100" dirty="0" smtClean="0">
              <a:ln w="12700">
                <a:noFill/>
                <a:prstDash val="solid"/>
              </a:ln>
              <a:solidFill>
                <a:srgbClr val="0A5183"/>
              </a:solidFill>
              <a:cs typeface="Arial"/>
            </a:endParaRPr>
          </a:p>
          <a:p>
            <a:pPr>
              <a:lnSpc>
                <a:spcPct val="120000"/>
              </a:lnSpc>
            </a:pPr>
            <a:r>
              <a:rPr lang="en-US" sz="1800" b="1" spc="100" dirty="0" smtClean="0">
                <a:ln w="12700">
                  <a:noFill/>
                  <a:prstDash val="solid"/>
                </a:ln>
                <a:cs typeface="Arial"/>
              </a:rPr>
              <a:t>Robin Morgan</a:t>
            </a:r>
          </a:p>
          <a:p>
            <a:pPr>
              <a:lnSpc>
                <a:spcPct val="120000"/>
              </a:lnSpc>
              <a:spcBef>
                <a:spcPts val="0"/>
              </a:spcBef>
            </a:pPr>
            <a:r>
              <a:rPr lang="en-US" sz="1800" i="1" spc="100" dirty="0" smtClean="0">
                <a:ln w="12700">
                  <a:noFill/>
                  <a:prstDash val="solid"/>
                </a:ln>
                <a:cs typeface="Arial"/>
              </a:rPr>
              <a:t>Professional Development and Online Course Designer</a:t>
            </a:r>
            <a:endParaRPr lang="en-US" sz="1800" i="1" spc="100" dirty="0">
              <a:ln w="12700">
                <a:noFill/>
                <a:prstDash val="solid"/>
              </a:ln>
              <a:cs typeface="A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61" y="1445344"/>
            <a:ext cx="5327469" cy="4502570"/>
          </a:xfrm>
          <a:prstGeom prst="rect">
            <a:avLst/>
          </a:prstGeom>
        </p:spPr>
      </p:pic>
      <p:sp>
        <p:nvSpPr>
          <p:cNvPr id="12" name="TextBox 11"/>
          <p:cNvSpPr txBox="1"/>
          <p:nvPr/>
        </p:nvSpPr>
        <p:spPr>
          <a:xfrm>
            <a:off x="5165429" y="2823847"/>
            <a:ext cx="6605751" cy="1200329"/>
          </a:xfrm>
          <a:prstGeom prst="rect">
            <a:avLst/>
          </a:prstGeom>
          <a:noFill/>
        </p:spPr>
        <p:txBody>
          <a:bodyPr wrap="square" rtlCol="0">
            <a:spAutoFit/>
          </a:bodyPr>
          <a:lstStyle/>
          <a:p>
            <a:pPr algn="ctr"/>
            <a:r>
              <a:rPr lang="en-US" sz="3600" b="1" dirty="0" smtClean="0">
                <a:solidFill>
                  <a:schemeClr val="accent4"/>
                </a:solidFill>
              </a:rPr>
              <a:t>Using Online Learning to Prepare </a:t>
            </a:r>
            <a:r>
              <a:rPr lang="en-US" sz="3600" b="1" dirty="0" smtClean="0">
                <a:solidFill>
                  <a:schemeClr val="accent4"/>
                </a:solidFill>
              </a:rPr>
              <a:t>Adults for </a:t>
            </a:r>
            <a:r>
              <a:rPr lang="en-US" sz="3600" b="1" dirty="0" smtClean="0">
                <a:solidFill>
                  <a:schemeClr val="accent4"/>
                </a:solidFill>
              </a:rPr>
              <a:t>the </a:t>
            </a:r>
            <a:r>
              <a:rPr lang="en-US" sz="3600" b="1" dirty="0" smtClean="0">
                <a:solidFill>
                  <a:schemeClr val="accent4"/>
                </a:solidFill>
              </a:rPr>
              <a:t>Workplace</a:t>
            </a:r>
            <a:endParaRPr lang="en-US" sz="3600" b="1" dirty="0">
              <a:solidFill>
                <a:schemeClr val="accent4"/>
              </a:solidFill>
            </a:endParaRPr>
          </a:p>
        </p:txBody>
      </p:sp>
      <p:sp>
        <p:nvSpPr>
          <p:cNvPr id="16" name="TextBox 15"/>
          <p:cNvSpPr txBox="1"/>
          <p:nvPr/>
        </p:nvSpPr>
        <p:spPr>
          <a:xfrm>
            <a:off x="7152015" y="5185693"/>
            <a:ext cx="2632580" cy="369332"/>
          </a:xfrm>
          <a:prstGeom prst="rect">
            <a:avLst/>
          </a:prstGeom>
          <a:noFill/>
        </p:spPr>
        <p:txBody>
          <a:bodyPr wrap="none" rtlCol="0">
            <a:spAutoFit/>
          </a:bodyPr>
          <a:lstStyle/>
          <a:p>
            <a:r>
              <a:rPr lang="en-US" dirty="0" smtClean="0"/>
              <a:t>Rmorgan@ProLiteracy.org</a:t>
            </a:r>
            <a:endParaRPr lang="en-US" dirty="0"/>
          </a:p>
        </p:txBody>
      </p:sp>
    </p:spTree>
    <p:extLst>
      <p:ext uri="{BB962C8B-B14F-4D97-AF65-F5344CB8AC3E}">
        <p14:creationId xmlns:p14="http://schemas.microsoft.com/office/powerpoint/2010/main" val="209965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88"/>
          <a:stretch/>
        </p:blipFill>
        <p:spPr>
          <a:xfrm>
            <a:off x="7936992" y="346819"/>
            <a:ext cx="4059049" cy="4115074"/>
          </a:xfrm>
          <a:prstGeom prst="rect">
            <a:avLst/>
          </a:prstGeom>
        </p:spPr>
      </p:pic>
      <p:sp>
        <p:nvSpPr>
          <p:cNvPr id="5" name="Title 1"/>
          <p:cNvSpPr>
            <a:spLocks noGrp="1"/>
          </p:cNvSpPr>
          <p:nvPr>
            <p:ph type="title"/>
          </p:nvPr>
        </p:nvSpPr>
        <p:spPr>
          <a:xfrm>
            <a:off x="190500" y="346819"/>
            <a:ext cx="7571232" cy="1325563"/>
          </a:xfrm>
        </p:spPr>
        <p:style>
          <a:lnRef idx="3">
            <a:schemeClr val="lt1"/>
          </a:lnRef>
          <a:fillRef idx="1">
            <a:schemeClr val="accent3"/>
          </a:fillRef>
          <a:effectRef idx="1">
            <a:schemeClr val="accent3"/>
          </a:effectRef>
          <a:fontRef idx="minor">
            <a:schemeClr val="lt1"/>
          </a:fontRef>
        </p:style>
        <p:txBody>
          <a:bodyPr/>
          <a:lstStyle/>
          <a:p>
            <a:r>
              <a:rPr lang="en-US" dirty="0" smtClean="0"/>
              <a:t>Acing the Interview</a:t>
            </a:r>
            <a:endParaRPr lang="en-US" dirty="0"/>
          </a:p>
        </p:txBody>
      </p:sp>
      <p:sp>
        <p:nvSpPr>
          <p:cNvPr id="6" name="Content Placeholder 2"/>
          <p:cNvSpPr>
            <a:spLocks noGrp="1"/>
          </p:cNvSpPr>
          <p:nvPr>
            <p:ph idx="1"/>
          </p:nvPr>
        </p:nvSpPr>
        <p:spPr>
          <a:xfrm>
            <a:off x="190500" y="1672382"/>
            <a:ext cx="7702296" cy="5120957"/>
          </a:xfrm>
        </p:spPr>
        <p:txBody>
          <a:bodyPr>
            <a:normAutofit/>
          </a:bodyPr>
          <a:lstStyle/>
          <a:p>
            <a:pPr marL="0" indent="0">
              <a:lnSpc>
                <a:spcPct val="150000"/>
              </a:lnSpc>
              <a:buNone/>
            </a:pPr>
            <a:r>
              <a:rPr lang="en-US" dirty="0" smtClean="0"/>
              <a:t>Students will:</a:t>
            </a:r>
          </a:p>
          <a:p>
            <a:pPr>
              <a:lnSpc>
                <a:spcPct val="100000"/>
              </a:lnSpc>
            </a:pPr>
            <a:r>
              <a:rPr lang="en-US" sz="2200" dirty="0" smtClean="0"/>
              <a:t>Research companies </a:t>
            </a:r>
            <a:r>
              <a:rPr lang="en-US" sz="2200" dirty="0"/>
              <a:t>where they want to apply for </a:t>
            </a:r>
            <a:r>
              <a:rPr lang="en-US" sz="2200" dirty="0" smtClean="0"/>
              <a:t>jobs</a:t>
            </a:r>
          </a:p>
          <a:p>
            <a:pPr>
              <a:lnSpc>
                <a:spcPct val="100000"/>
              </a:lnSpc>
            </a:pPr>
            <a:r>
              <a:rPr lang="en-US" sz="2200" dirty="0" smtClean="0"/>
              <a:t>Prepare </a:t>
            </a:r>
            <a:r>
              <a:rPr lang="en-US" sz="2200" dirty="0"/>
              <a:t>for </a:t>
            </a:r>
            <a:r>
              <a:rPr lang="en-US" sz="2200" dirty="0" smtClean="0"/>
              <a:t>interviews and job fairs</a:t>
            </a:r>
          </a:p>
          <a:p>
            <a:pPr>
              <a:lnSpc>
                <a:spcPct val="100000"/>
              </a:lnSpc>
            </a:pPr>
            <a:r>
              <a:rPr lang="en-US" sz="2200" dirty="0" smtClean="0"/>
              <a:t>Practice </a:t>
            </a:r>
            <a:r>
              <a:rPr lang="en-US" sz="2200" dirty="0"/>
              <a:t>responses to common interview </a:t>
            </a:r>
            <a:r>
              <a:rPr lang="en-US" sz="2200" dirty="0" smtClean="0"/>
              <a:t>questions</a:t>
            </a:r>
          </a:p>
          <a:p>
            <a:pPr>
              <a:lnSpc>
                <a:spcPct val="100000"/>
              </a:lnSpc>
            </a:pPr>
            <a:r>
              <a:rPr lang="en-US" sz="2200" dirty="0" smtClean="0"/>
              <a:t>Practice responses to </a:t>
            </a:r>
            <a:r>
              <a:rPr lang="en-US" sz="2200" dirty="0"/>
              <a:t>difficult </a:t>
            </a:r>
            <a:r>
              <a:rPr lang="en-US" sz="2200" dirty="0" smtClean="0"/>
              <a:t>questions</a:t>
            </a:r>
          </a:p>
          <a:p>
            <a:pPr>
              <a:lnSpc>
                <a:spcPct val="100000"/>
              </a:lnSpc>
            </a:pPr>
            <a:r>
              <a:rPr lang="en-US" sz="2200" dirty="0" smtClean="0"/>
              <a:t>Learn </a:t>
            </a:r>
            <a:r>
              <a:rPr lang="en-US" sz="2200" dirty="0"/>
              <a:t>how to make a good first </a:t>
            </a:r>
            <a:r>
              <a:rPr lang="en-US" sz="2200" dirty="0" smtClean="0"/>
              <a:t>impression</a:t>
            </a:r>
          </a:p>
          <a:p>
            <a:pPr>
              <a:lnSpc>
                <a:spcPct val="100000"/>
              </a:lnSpc>
            </a:pPr>
            <a:r>
              <a:rPr lang="en-US" sz="2200" dirty="0" smtClean="0"/>
              <a:t>Learn how to </a:t>
            </a:r>
            <a:r>
              <a:rPr lang="en-US" sz="2200" dirty="0"/>
              <a:t>follow-up after a job </a:t>
            </a:r>
            <a:r>
              <a:rPr lang="en-US" sz="2200" dirty="0" smtClean="0"/>
              <a:t>interview </a:t>
            </a:r>
            <a:endParaRPr lang="en-US" sz="2200" dirty="0"/>
          </a:p>
          <a:p>
            <a:pPr marL="0" indent="0">
              <a:lnSpc>
                <a:spcPct val="160000"/>
              </a:lnSpc>
              <a:buNone/>
            </a:pPr>
            <a:endParaRPr lang="en-US" b="1" dirty="0" smtClean="0">
              <a:latin typeface="Georgia" panose="02040502050405020303" pitchFamily="18" charset="0"/>
            </a:endParaRPr>
          </a:p>
        </p:txBody>
      </p:sp>
    </p:spTree>
    <p:extLst>
      <p:ext uri="{BB962C8B-B14F-4D97-AF65-F5344CB8AC3E}">
        <p14:creationId xmlns:p14="http://schemas.microsoft.com/office/powerpoint/2010/main" val="261719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324" y="342900"/>
            <a:ext cx="4075176" cy="4075176"/>
          </a:xfrm>
          <a:prstGeom prst="rect">
            <a:avLst/>
          </a:prstGeom>
        </p:spPr>
      </p:pic>
      <p:sp>
        <p:nvSpPr>
          <p:cNvPr id="5" name="Title 1"/>
          <p:cNvSpPr>
            <a:spLocks noGrp="1"/>
          </p:cNvSpPr>
          <p:nvPr>
            <p:ph type="title"/>
          </p:nvPr>
        </p:nvSpPr>
        <p:spPr>
          <a:xfrm>
            <a:off x="190500" y="342900"/>
            <a:ext cx="7589520" cy="1325563"/>
          </a:xfrm>
        </p:spPr>
        <p:style>
          <a:lnRef idx="3">
            <a:schemeClr val="lt1"/>
          </a:lnRef>
          <a:fillRef idx="1">
            <a:schemeClr val="accent3"/>
          </a:fillRef>
          <a:effectRef idx="1">
            <a:schemeClr val="accent3"/>
          </a:effectRef>
          <a:fontRef idx="minor">
            <a:schemeClr val="lt1"/>
          </a:fontRef>
        </p:style>
        <p:txBody>
          <a:bodyPr/>
          <a:lstStyle/>
          <a:p>
            <a:r>
              <a:rPr lang="en-US" dirty="0" smtClean="0"/>
              <a:t>Communicating at Work</a:t>
            </a:r>
            <a:endParaRPr lang="en-US" dirty="0"/>
          </a:p>
        </p:txBody>
      </p:sp>
      <p:sp>
        <p:nvSpPr>
          <p:cNvPr id="6" name="Content Placeholder 2"/>
          <p:cNvSpPr>
            <a:spLocks noGrp="1"/>
          </p:cNvSpPr>
          <p:nvPr>
            <p:ph idx="1"/>
          </p:nvPr>
        </p:nvSpPr>
        <p:spPr>
          <a:xfrm>
            <a:off x="190500" y="1668463"/>
            <a:ext cx="7543800" cy="5139245"/>
          </a:xfrm>
        </p:spPr>
        <p:txBody>
          <a:bodyPr>
            <a:normAutofit/>
          </a:bodyPr>
          <a:lstStyle/>
          <a:p>
            <a:pPr marL="0" indent="0">
              <a:lnSpc>
                <a:spcPct val="150000"/>
              </a:lnSpc>
              <a:buNone/>
            </a:pPr>
            <a:r>
              <a:rPr lang="en-US" dirty="0" smtClean="0"/>
              <a:t>Students learn:</a:t>
            </a:r>
          </a:p>
          <a:p>
            <a:pPr lvl="0">
              <a:lnSpc>
                <a:spcPct val="110000"/>
              </a:lnSpc>
            </a:pPr>
            <a:r>
              <a:rPr lang="en-US" sz="2200" dirty="0"/>
              <a:t>T</a:t>
            </a:r>
            <a:r>
              <a:rPr lang="en-US" sz="2200" dirty="0" smtClean="0"/>
              <a:t>he </a:t>
            </a:r>
            <a:r>
              <a:rPr lang="en-US" sz="2200" dirty="0"/>
              <a:t>importance of communicating effectively </a:t>
            </a:r>
            <a:endParaRPr lang="en-US" sz="2200" dirty="0" smtClean="0"/>
          </a:p>
          <a:p>
            <a:pPr lvl="0">
              <a:lnSpc>
                <a:spcPct val="110000"/>
              </a:lnSpc>
            </a:pPr>
            <a:r>
              <a:rPr lang="en-US" sz="2200" dirty="0" smtClean="0"/>
              <a:t>How to identify </a:t>
            </a:r>
            <a:r>
              <a:rPr lang="en-US" sz="2200" dirty="0"/>
              <a:t>communication </a:t>
            </a:r>
            <a:r>
              <a:rPr lang="en-US" sz="2200" dirty="0" smtClean="0"/>
              <a:t>roadblocks</a:t>
            </a:r>
          </a:p>
          <a:p>
            <a:pPr lvl="0">
              <a:lnSpc>
                <a:spcPct val="110000"/>
              </a:lnSpc>
            </a:pPr>
            <a:r>
              <a:rPr lang="en-US" sz="2200" dirty="0" smtClean="0"/>
              <a:t>How to use active </a:t>
            </a:r>
            <a:r>
              <a:rPr lang="en-US" sz="2200" dirty="0"/>
              <a:t>listening </a:t>
            </a:r>
            <a:r>
              <a:rPr lang="en-US" sz="2200" dirty="0" smtClean="0"/>
              <a:t>strategies</a:t>
            </a:r>
          </a:p>
          <a:p>
            <a:pPr lvl="0">
              <a:lnSpc>
                <a:spcPct val="110000"/>
              </a:lnSpc>
            </a:pPr>
            <a:r>
              <a:rPr lang="en-US" sz="2200" dirty="0" smtClean="0"/>
              <a:t>To practice </a:t>
            </a:r>
            <a:r>
              <a:rPr lang="en-US" sz="2200" dirty="0"/>
              <a:t>handling constructive </a:t>
            </a:r>
            <a:r>
              <a:rPr lang="en-US" sz="2200" dirty="0" smtClean="0"/>
              <a:t>feedback </a:t>
            </a:r>
          </a:p>
          <a:p>
            <a:pPr lvl="0">
              <a:lnSpc>
                <a:spcPct val="110000"/>
              </a:lnSpc>
            </a:pPr>
            <a:r>
              <a:rPr lang="en-US" sz="2200" dirty="0"/>
              <a:t>T</a:t>
            </a:r>
            <a:r>
              <a:rPr lang="en-US" sz="2200" dirty="0" smtClean="0"/>
              <a:t>o </a:t>
            </a:r>
            <a:r>
              <a:rPr lang="en-US" sz="2200" dirty="0"/>
              <a:t>communicate as part of a </a:t>
            </a:r>
            <a:r>
              <a:rPr lang="en-US" sz="2200" dirty="0" smtClean="0"/>
              <a:t>team</a:t>
            </a:r>
          </a:p>
          <a:p>
            <a:pPr lvl="0">
              <a:lnSpc>
                <a:spcPct val="110000"/>
              </a:lnSpc>
            </a:pPr>
            <a:r>
              <a:rPr lang="en-US" sz="2200" dirty="0" smtClean="0"/>
              <a:t>Tips for phone</a:t>
            </a:r>
            <a:r>
              <a:rPr lang="en-US" sz="2200" dirty="0"/>
              <a:t>, </a:t>
            </a:r>
            <a:r>
              <a:rPr lang="en-US" sz="2200" dirty="0" smtClean="0"/>
              <a:t>voicemail</a:t>
            </a:r>
            <a:r>
              <a:rPr lang="en-US" sz="2200" dirty="0"/>
              <a:t>, and </a:t>
            </a:r>
            <a:r>
              <a:rPr lang="en-US" sz="2200" dirty="0" smtClean="0"/>
              <a:t>email messages</a:t>
            </a:r>
          </a:p>
          <a:p>
            <a:pPr lvl="0">
              <a:lnSpc>
                <a:spcPct val="110000"/>
              </a:lnSpc>
            </a:pPr>
            <a:r>
              <a:rPr lang="en-US" sz="2200" dirty="0" smtClean="0"/>
              <a:t>What nonverbal communication is and why it matters</a:t>
            </a:r>
            <a:endParaRPr lang="en-US" sz="2200" dirty="0"/>
          </a:p>
        </p:txBody>
      </p:sp>
    </p:spTree>
    <p:extLst>
      <p:ext uri="{BB962C8B-B14F-4D97-AF65-F5344CB8AC3E}">
        <p14:creationId xmlns:p14="http://schemas.microsoft.com/office/powerpoint/2010/main" val="308621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490" y="492368"/>
            <a:ext cx="2167838" cy="461665"/>
          </a:xfrm>
          <a:prstGeom prst="rect">
            <a:avLst/>
          </a:prstGeom>
          <a:noFill/>
        </p:spPr>
        <p:txBody>
          <a:bodyPr wrap="none" rtlCol="0">
            <a:spAutoFit/>
          </a:bodyPr>
          <a:lstStyle/>
          <a:p>
            <a:r>
              <a:rPr lang="en-US" sz="2400" b="1" dirty="0" smtClean="0">
                <a:solidFill>
                  <a:schemeClr val="bg1"/>
                </a:solidFill>
              </a:rPr>
              <a:t>The Home Page</a:t>
            </a:r>
            <a:endParaRPr lang="en-US" sz="2400" b="1" dirty="0">
              <a:solidFill>
                <a:schemeClr val="bg1"/>
              </a:solidFill>
            </a:endParaRPr>
          </a:p>
        </p:txBody>
      </p:sp>
      <p:pic>
        <p:nvPicPr>
          <p:cNvPr id="5" name="Picture 4"/>
          <p:cNvPicPr>
            <a:picLocks noChangeAspect="1"/>
          </p:cNvPicPr>
          <p:nvPr/>
        </p:nvPicPr>
        <p:blipFill rotWithShape="1">
          <a:blip r:embed="rId3"/>
          <a:srcRect l="35269" t="30012" r="35538" b="25151"/>
          <a:stretch/>
        </p:blipFill>
        <p:spPr>
          <a:xfrm>
            <a:off x="3182112" y="1380744"/>
            <a:ext cx="6044184" cy="5221816"/>
          </a:xfrm>
          <a:prstGeom prst="rect">
            <a:avLst/>
          </a:prstGeom>
        </p:spPr>
      </p:pic>
    </p:spTree>
    <p:extLst>
      <p:ext uri="{BB962C8B-B14F-4D97-AF65-F5344CB8AC3E}">
        <p14:creationId xmlns:p14="http://schemas.microsoft.com/office/powerpoint/2010/main" val="134458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 y="492368"/>
            <a:ext cx="2603918" cy="461665"/>
          </a:xfrm>
          <a:prstGeom prst="rect">
            <a:avLst/>
          </a:prstGeom>
          <a:noFill/>
        </p:spPr>
        <p:txBody>
          <a:bodyPr wrap="none" rtlCol="0">
            <a:spAutoFit/>
          </a:bodyPr>
          <a:lstStyle/>
          <a:p>
            <a:r>
              <a:rPr lang="en-US" sz="2400" b="1" dirty="0" smtClean="0">
                <a:solidFill>
                  <a:schemeClr val="bg1"/>
                </a:solidFill>
              </a:rPr>
              <a:t>The Navigation Bar</a:t>
            </a:r>
            <a:endParaRPr lang="en-US" sz="2400" b="1" dirty="0">
              <a:solidFill>
                <a:schemeClr val="bg1"/>
              </a:solidFill>
            </a:endParaRPr>
          </a:p>
        </p:txBody>
      </p:sp>
      <p:pic>
        <p:nvPicPr>
          <p:cNvPr id="2" name="Picture 1"/>
          <p:cNvPicPr>
            <a:picLocks noChangeAspect="1"/>
          </p:cNvPicPr>
          <p:nvPr/>
        </p:nvPicPr>
        <p:blipFill rotWithShape="1">
          <a:blip r:embed="rId3"/>
          <a:srcRect l="35327" t="30128" r="35635" b="25898"/>
          <a:stretch/>
        </p:blipFill>
        <p:spPr>
          <a:xfrm>
            <a:off x="3182112" y="1380744"/>
            <a:ext cx="6044184" cy="5148565"/>
          </a:xfrm>
          <a:prstGeom prst="rect">
            <a:avLst/>
          </a:prstGeom>
        </p:spPr>
      </p:pic>
    </p:spTree>
    <p:extLst>
      <p:ext uri="{BB962C8B-B14F-4D97-AF65-F5344CB8AC3E}">
        <p14:creationId xmlns:p14="http://schemas.microsoft.com/office/powerpoint/2010/main" val="969179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 y="492368"/>
            <a:ext cx="3614644" cy="461665"/>
          </a:xfrm>
          <a:prstGeom prst="rect">
            <a:avLst/>
          </a:prstGeom>
          <a:noFill/>
        </p:spPr>
        <p:txBody>
          <a:bodyPr wrap="none" rtlCol="0">
            <a:spAutoFit/>
          </a:bodyPr>
          <a:lstStyle/>
          <a:p>
            <a:r>
              <a:rPr lang="en-US" sz="2400" b="1" dirty="0" smtClean="0">
                <a:solidFill>
                  <a:schemeClr val="bg1"/>
                </a:solidFill>
              </a:rPr>
              <a:t>Moving Around the Course</a:t>
            </a:r>
            <a:endParaRPr lang="en-US" sz="2400" b="1" dirty="0">
              <a:solidFill>
                <a:schemeClr val="bg1"/>
              </a:solidFill>
            </a:endParaRPr>
          </a:p>
        </p:txBody>
      </p:sp>
      <p:pic>
        <p:nvPicPr>
          <p:cNvPr id="6" name="Picture 5"/>
          <p:cNvPicPr>
            <a:picLocks noChangeAspect="1"/>
          </p:cNvPicPr>
          <p:nvPr/>
        </p:nvPicPr>
        <p:blipFill rotWithShape="1">
          <a:blip r:embed="rId3"/>
          <a:srcRect l="35308" t="30256" r="35558" b="25539"/>
          <a:stretch/>
        </p:blipFill>
        <p:spPr>
          <a:xfrm>
            <a:off x="3182112" y="1380744"/>
            <a:ext cx="6053392" cy="5166360"/>
          </a:xfrm>
          <a:prstGeom prst="rect">
            <a:avLst/>
          </a:prstGeom>
        </p:spPr>
      </p:pic>
    </p:spTree>
    <p:extLst>
      <p:ext uri="{BB962C8B-B14F-4D97-AF65-F5344CB8AC3E}">
        <p14:creationId xmlns:p14="http://schemas.microsoft.com/office/powerpoint/2010/main" val="15054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040" y="492368"/>
            <a:ext cx="2842638" cy="461665"/>
          </a:xfrm>
          <a:prstGeom prst="rect">
            <a:avLst/>
          </a:prstGeom>
          <a:noFill/>
        </p:spPr>
        <p:txBody>
          <a:bodyPr wrap="none" rtlCol="0">
            <a:spAutoFit/>
          </a:bodyPr>
          <a:lstStyle/>
          <a:p>
            <a:r>
              <a:rPr lang="en-US" sz="2400" b="1" dirty="0" smtClean="0">
                <a:solidFill>
                  <a:schemeClr val="bg1"/>
                </a:solidFill>
              </a:rPr>
              <a:t>The Resource Library</a:t>
            </a:r>
            <a:endParaRPr lang="en-US" sz="2400" b="1" dirty="0">
              <a:solidFill>
                <a:schemeClr val="bg1"/>
              </a:solidFill>
            </a:endParaRPr>
          </a:p>
        </p:txBody>
      </p:sp>
      <p:pic>
        <p:nvPicPr>
          <p:cNvPr id="2" name="Picture 1"/>
          <p:cNvPicPr>
            <a:picLocks noChangeAspect="1"/>
          </p:cNvPicPr>
          <p:nvPr/>
        </p:nvPicPr>
        <p:blipFill rotWithShape="1">
          <a:blip r:embed="rId3"/>
          <a:srcRect l="35365" t="30026" r="35602" b="25359"/>
          <a:stretch/>
        </p:blipFill>
        <p:spPr>
          <a:xfrm>
            <a:off x="3182112" y="1380744"/>
            <a:ext cx="6044184" cy="5224481"/>
          </a:xfrm>
          <a:prstGeom prst="rect">
            <a:avLst/>
          </a:prstGeom>
        </p:spPr>
      </p:pic>
    </p:spTree>
    <p:extLst>
      <p:ext uri="{BB962C8B-B14F-4D97-AF65-F5344CB8AC3E}">
        <p14:creationId xmlns:p14="http://schemas.microsoft.com/office/powerpoint/2010/main" val="423740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 y="492368"/>
            <a:ext cx="2135649" cy="461665"/>
          </a:xfrm>
          <a:prstGeom prst="rect">
            <a:avLst/>
          </a:prstGeom>
          <a:noFill/>
        </p:spPr>
        <p:txBody>
          <a:bodyPr wrap="none" rtlCol="0">
            <a:spAutoFit/>
          </a:bodyPr>
          <a:lstStyle/>
          <a:p>
            <a:r>
              <a:rPr lang="en-US" sz="2400" b="1" dirty="0" smtClean="0">
                <a:solidFill>
                  <a:schemeClr val="bg1"/>
                </a:solidFill>
              </a:rPr>
              <a:t>Mobile Devices</a:t>
            </a:r>
            <a:endParaRPr lang="en-US" sz="2400" b="1" dirty="0">
              <a:solidFill>
                <a:schemeClr val="bg1"/>
              </a:solidFill>
            </a:endParaRPr>
          </a:p>
        </p:txBody>
      </p:sp>
      <p:pic>
        <p:nvPicPr>
          <p:cNvPr id="2" name="Picture 1"/>
          <p:cNvPicPr>
            <a:picLocks noChangeAspect="1"/>
          </p:cNvPicPr>
          <p:nvPr/>
        </p:nvPicPr>
        <p:blipFill rotWithShape="1">
          <a:blip r:embed="rId3"/>
          <a:srcRect l="33654" t="38377" r="34019" b="33091"/>
          <a:stretch/>
        </p:blipFill>
        <p:spPr>
          <a:xfrm>
            <a:off x="2105316" y="2079448"/>
            <a:ext cx="7882745" cy="3913388"/>
          </a:xfrm>
          <a:prstGeom prst="rect">
            <a:avLst/>
          </a:prstGeom>
        </p:spPr>
      </p:pic>
    </p:spTree>
    <p:extLst>
      <p:ext uri="{BB962C8B-B14F-4D97-AF65-F5344CB8AC3E}">
        <p14:creationId xmlns:p14="http://schemas.microsoft.com/office/powerpoint/2010/main" val="2033566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 y="492368"/>
            <a:ext cx="2413866" cy="461665"/>
          </a:xfrm>
          <a:prstGeom prst="rect">
            <a:avLst/>
          </a:prstGeom>
          <a:noFill/>
        </p:spPr>
        <p:txBody>
          <a:bodyPr wrap="none" rtlCol="0">
            <a:spAutoFit/>
          </a:bodyPr>
          <a:lstStyle/>
          <a:p>
            <a:r>
              <a:rPr lang="en-US" sz="2400" b="1" dirty="0" smtClean="0">
                <a:solidFill>
                  <a:schemeClr val="bg1"/>
                </a:solidFill>
              </a:rPr>
              <a:t>Slide Interactivity</a:t>
            </a:r>
            <a:endParaRPr lang="en-US" sz="2400" b="1" dirty="0">
              <a:solidFill>
                <a:schemeClr val="bg1"/>
              </a:solidFill>
            </a:endParaRPr>
          </a:p>
        </p:txBody>
      </p:sp>
      <p:pic>
        <p:nvPicPr>
          <p:cNvPr id="6" name="Picture 5"/>
          <p:cNvPicPr>
            <a:picLocks noChangeAspect="1"/>
          </p:cNvPicPr>
          <p:nvPr/>
        </p:nvPicPr>
        <p:blipFill rotWithShape="1">
          <a:blip r:embed="rId3"/>
          <a:srcRect l="35270" t="30231" r="35627" b="25490"/>
          <a:stretch/>
        </p:blipFill>
        <p:spPr>
          <a:xfrm>
            <a:off x="3182112" y="1380744"/>
            <a:ext cx="6044184" cy="5172655"/>
          </a:xfrm>
          <a:prstGeom prst="rect">
            <a:avLst/>
          </a:prstGeom>
        </p:spPr>
      </p:pic>
    </p:spTree>
    <p:extLst>
      <p:ext uri="{BB962C8B-B14F-4D97-AF65-F5344CB8AC3E}">
        <p14:creationId xmlns:p14="http://schemas.microsoft.com/office/powerpoint/2010/main" val="80170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 y="492368"/>
            <a:ext cx="2552109" cy="461665"/>
          </a:xfrm>
          <a:prstGeom prst="rect">
            <a:avLst/>
          </a:prstGeom>
          <a:noFill/>
        </p:spPr>
        <p:txBody>
          <a:bodyPr wrap="none" rtlCol="0">
            <a:spAutoFit/>
          </a:bodyPr>
          <a:lstStyle/>
          <a:p>
            <a:r>
              <a:rPr lang="en-US" sz="2400" b="1" dirty="0">
                <a:solidFill>
                  <a:schemeClr val="bg1"/>
                </a:solidFill>
              </a:rPr>
              <a:t>K</a:t>
            </a:r>
            <a:r>
              <a:rPr lang="en-US" sz="2400" b="1" dirty="0" smtClean="0">
                <a:solidFill>
                  <a:schemeClr val="bg1"/>
                </a:solidFill>
              </a:rPr>
              <a:t>nowledge Checks</a:t>
            </a:r>
            <a:endParaRPr lang="en-US" sz="2400" b="1" dirty="0">
              <a:solidFill>
                <a:schemeClr val="bg1"/>
              </a:solidFill>
            </a:endParaRPr>
          </a:p>
        </p:txBody>
      </p:sp>
      <p:pic>
        <p:nvPicPr>
          <p:cNvPr id="5" name="Picture 4"/>
          <p:cNvPicPr>
            <a:picLocks noChangeAspect="1"/>
          </p:cNvPicPr>
          <p:nvPr/>
        </p:nvPicPr>
        <p:blipFill rotWithShape="1">
          <a:blip r:embed="rId3"/>
          <a:srcRect l="35436" t="30129" r="35597" b="25708"/>
          <a:stretch/>
        </p:blipFill>
        <p:spPr>
          <a:xfrm>
            <a:off x="3182112" y="1380744"/>
            <a:ext cx="6044184" cy="5183549"/>
          </a:xfrm>
          <a:prstGeom prst="rect">
            <a:avLst/>
          </a:prstGeom>
        </p:spPr>
      </p:pic>
    </p:spTree>
    <p:extLst>
      <p:ext uri="{BB962C8B-B14F-4D97-AF65-F5344CB8AC3E}">
        <p14:creationId xmlns:p14="http://schemas.microsoft.com/office/powerpoint/2010/main" val="2834347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 y="492368"/>
            <a:ext cx="2644955" cy="461665"/>
          </a:xfrm>
          <a:prstGeom prst="rect">
            <a:avLst/>
          </a:prstGeom>
          <a:noFill/>
        </p:spPr>
        <p:txBody>
          <a:bodyPr wrap="none" rtlCol="0">
            <a:spAutoFit/>
          </a:bodyPr>
          <a:lstStyle/>
          <a:p>
            <a:r>
              <a:rPr lang="en-US" sz="2400" b="1" dirty="0" smtClean="0">
                <a:solidFill>
                  <a:schemeClr val="bg1"/>
                </a:solidFill>
              </a:rPr>
              <a:t>The Added Practice</a:t>
            </a:r>
            <a:endParaRPr lang="en-US" sz="2400" b="1" dirty="0">
              <a:solidFill>
                <a:schemeClr val="bg1"/>
              </a:solidFill>
            </a:endParaRPr>
          </a:p>
        </p:txBody>
      </p:sp>
      <p:pic>
        <p:nvPicPr>
          <p:cNvPr id="5" name="Picture 4"/>
          <p:cNvPicPr>
            <a:picLocks noChangeAspect="1"/>
          </p:cNvPicPr>
          <p:nvPr/>
        </p:nvPicPr>
        <p:blipFill rotWithShape="1">
          <a:blip r:embed="rId3"/>
          <a:srcRect l="35384" t="29763" r="35539" b="25401"/>
          <a:stretch/>
        </p:blipFill>
        <p:spPr>
          <a:xfrm>
            <a:off x="3182112" y="1380744"/>
            <a:ext cx="6044184" cy="5242538"/>
          </a:xfrm>
          <a:prstGeom prst="rect">
            <a:avLst/>
          </a:prstGeom>
        </p:spPr>
      </p:pic>
    </p:spTree>
    <p:extLst>
      <p:ext uri="{BB962C8B-B14F-4D97-AF65-F5344CB8AC3E}">
        <p14:creationId xmlns:p14="http://schemas.microsoft.com/office/powerpoint/2010/main" val="187525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668462"/>
            <a:ext cx="7543800" cy="5189537"/>
          </a:xfrm>
        </p:spPr>
        <p:txBody>
          <a:bodyPr>
            <a:normAutofit fontScale="25000" lnSpcReduction="20000"/>
          </a:bodyPr>
          <a:lstStyle/>
          <a:p>
            <a:pPr>
              <a:lnSpc>
                <a:spcPct val="170000"/>
              </a:lnSpc>
            </a:pPr>
            <a:r>
              <a:rPr lang="en-US" sz="7200" dirty="0" smtClean="0"/>
              <a:t>The project</a:t>
            </a:r>
          </a:p>
          <a:p>
            <a:pPr>
              <a:lnSpc>
                <a:spcPct val="170000"/>
              </a:lnSpc>
            </a:pPr>
            <a:r>
              <a:rPr lang="en-US" sz="7200" dirty="0" smtClean="0"/>
              <a:t>The 4 student courses:</a:t>
            </a:r>
          </a:p>
          <a:p>
            <a:pPr lvl="1">
              <a:lnSpc>
                <a:spcPct val="120000"/>
              </a:lnSpc>
              <a:spcBef>
                <a:spcPts val="1000"/>
              </a:spcBef>
              <a:spcAft>
                <a:spcPts val="400"/>
              </a:spcAft>
              <a:buFont typeface="Courier New" panose="02070309020205020404" pitchFamily="49" charset="0"/>
              <a:buChar char="o"/>
            </a:pPr>
            <a:r>
              <a:rPr lang="en-US" sz="7200" i="1" dirty="0" smtClean="0"/>
              <a:t>What’s included in each course</a:t>
            </a:r>
          </a:p>
          <a:p>
            <a:pPr lvl="1">
              <a:lnSpc>
                <a:spcPct val="120000"/>
              </a:lnSpc>
              <a:spcBef>
                <a:spcPts val="1000"/>
              </a:spcBef>
              <a:spcAft>
                <a:spcPts val="400"/>
              </a:spcAft>
              <a:buFont typeface="Courier New" panose="02070309020205020404" pitchFamily="49" charset="0"/>
              <a:buChar char="o"/>
            </a:pPr>
            <a:r>
              <a:rPr lang="en-US" sz="7200" i="1" dirty="0" smtClean="0"/>
              <a:t>The new ‘look’ and ‘feel’</a:t>
            </a:r>
          </a:p>
          <a:p>
            <a:pPr lvl="1">
              <a:lnSpc>
                <a:spcPct val="120000"/>
              </a:lnSpc>
              <a:spcBef>
                <a:spcPts val="1000"/>
              </a:spcBef>
              <a:spcAft>
                <a:spcPts val="400"/>
              </a:spcAft>
              <a:buFont typeface="Courier New" panose="02070309020205020404" pitchFamily="49" charset="0"/>
              <a:buChar char="o"/>
            </a:pPr>
            <a:r>
              <a:rPr lang="en-US" sz="7200" i="1" dirty="0" smtClean="0"/>
              <a:t>Slide examples</a:t>
            </a:r>
          </a:p>
          <a:p>
            <a:pPr>
              <a:lnSpc>
                <a:spcPct val="170000"/>
              </a:lnSpc>
            </a:pPr>
            <a:r>
              <a:rPr lang="en-US" sz="7200" dirty="0" smtClean="0"/>
              <a:t>The instructor course</a:t>
            </a:r>
          </a:p>
          <a:p>
            <a:pPr>
              <a:lnSpc>
                <a:spcPct val="170000"/>
              </a:lnSpc>
            </a:pPr>
            <a:r>
              <a:rPr lang="en-US" sz="7200" dirty="0" smtClean="0"/>
              <a:t>Exciting NEW FEATURES!</a:t>
            </a:r>
          </a:p>
          <a:p>
            <a:pPr>
              <a:lnSpc>
                <a:spcPct val="170000"/>
              </a:lnSpc>
            </a:pPr>
            <a:r>
              <a:rPr lang="en-US" sz="7200" dirty="0" smtClean="0"/>
              <a:t>Accessing the </a:t>
            </a:r>
            <a:r>
              <a:rPr lang="en-US" sz="7200" b="1" dirty="0" smtClean="0">
                <a:solidFill>
                  <a:srgbClr val="36AFCE"/>
                </a:solidFill>
              </a:rPr>
              <a:t>Workforce Development Collection</a:t>
            </a:r>
          </a:p>
          <a:p>
            <a:pPr>
              <a:lnSpc>
                <a:spcPct val="170000"/>
              </a:lnSpc>
            </a:pPr>
            <a:r>
              <a:rPr lang="en-US" sz="7200" dirty="0" smtClean="0"/>
              <a:t>Q &amp; A</a:t>
            </a:r>
            <a:endParaRPr lang="en-US" sz="7200" dirty="0"/>
          </a:p>
          <a:p>
            <a:pPr>
              <a:lnSpc>
                <a:spcPct val="170000"/>
              </a:lnSpc>
            </a:pPr>
            <a:endParaRPr lang="en-US" dirty="0"/>
          </a:p>
        </p:txBody>
      </p:sp>
      <p:sp>
        <p:nvSpPr>
          <p:cNvPr id="4" name="Title 1"/>
          <p:cNvSpPr>
            <a:spLocks noGrp="1"/>
          </p:cNvSpPr>
          <p:nvPr>
            <p:ph type="title"/>
          </p:nvPr>
        </p:nvSpPr>
        <p:spPr>
          <a:xfrm>
            <a:off x="190500" y="342900"/>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What We’ll Talk About</a:t>
            </a:r>
            <a:endParaRPr lang="en-US" dirty="0"/>
          </a:p>
        </p:txBody>
      </p:sp>
    </p:spTree>
    <p:extLst>
      <p:ext uri="{BB962C8B-B14F-4D97-AF65-F5344CB8AC3E}">
        <p14:creationId xmlns:p14="http://schemas.microsoft.com/office/powerpoint/2010/main" val="2189192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 y="492368"/>
            <a:ext cx="2393540" cy="461665"/>
          </a:xfrm>
          <a:prstGeom prst="rect">
            <a:avLst/>
          </a:prstGeom>
          <a:noFill/>
        </p:spPr>
        <p:txBody>
          <a:bodyPr wrap="none" rtlCol="0">
            <a:spAutoFit/>
          </a:bodyPr>
          <a:lstStyle/>
          <a:p>
            <a:r>
              <a:rPr lang="en-US" sz="2400" b="1" dirty="0" smtClean="0">
                <a:solidFill>
                  <a:schemeClr val="bg1"/>
                </a:solidFill>
              </a:rPr>
              <a:t>A Transition Slide</a:t>
            </a:r>
            <a:endParaRPr lang="en-US" sz="2400" b="1" dirty="0">
              <a:solidFill>
                <a:schemeClr val="bg1"/>
              </a:solidFill>
            </a:endParaRPr>
          </a:p>
        </p:txBody>
      </p:sp>
      <p:pic>
        <p:nvPicPr>
          <p:cNvPr id="2" name="Picture 1"/>
          <p:cNvPicPr>
            <a:picLocks noChangeAspect="1"/>
          </p:cNvPicPr>
          <p:nvPr/>
        </p:nvPicPr>
        <p:blipFill rotWithShape="1">
          <a:blip r:embed="rId3"/>
          <a:srcRect l="35226" t="30228" r="35423" b="25230"/>
          <a:stretch/>
        </p:blipFill>
        <p:spPr>
          <a:xfrm>
            <a:off x="3179392" y="1378575"/>
            <a:ext cx="6048218" cy="5162902"/>
          </a:xfrm>
          <a:prstGeom prst="rect">
            <a:avLst/>
          </a:prstGeom>
        </p:spPr>
      </p:pic>
    </p:spTree>
    <p:extLst>
      <p:ext uri="{BB962C8B-B14F-4D97-AF65-F5344CB8AC3E}">
        <p14:creationId xmlns:p14="http://schemas.microsoft.com/office/powerpoint/2010/main" val="2751269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985" y="1652152"/>
            <a:ext cx="7623615" cy="5205847"/>
          </a:xfrm>
        </p:spPr>
        <p:txBody>
          <a:bodyPr>
            <a:noAutofit/>
          </a:bodyPr>
          <a:lstStyle/>
          <a:p>
            <a:pPr marL="0" indent="0">
              <a:lnSpc>
                <a:spcPct val="150000"/>
              </a:lnSpc>
              <a:buNone/>
            </a:pPr>
            <a:r>
              <a:rPr lang="en-US" sz="2000" dirty="0" smtClean="0"/>
              <a:t>Five modules:</a:t>
            </a:r>
            <a:endParaRPr lang="en-US" sz="2000" dirty="0"/>
          </a:p>
          <a:p>
            <a:pPr lvl="1">
              <a:lnSpc>
                <a:spcPct val="100000"/>
              </a:lnSpc>
              <a:spcAft>
                <a:spcPts val="500"/>
              </a:spcAft>
            </a:pPr>
            <a:r>
              <a:rPr lang="en-US" sz="2000" dirty="0" smtClean="0"/>
              <a:t>Introduction	</a:t>
            </a:r>
          </a:p>
          <a:p>
            <a:pPr lvl="1">
              <a:lnSpc>
                <a:spcPct val="100000"/>
              </a:lnSpc>
              <a:spcAft>
                <a:spcPts val="500"/>
              </a:spcAft>
            </a:pPr>
            <a:r>
              <a:rPr lang="en-US" sz="2000" dirty="0" smtClean="0"/>
              <a:t>Setting Employment Goals</a:t>
            </a:r>
          </a:p>
          <a:p>
            <a:pPr lvl="1">
              <a:lnSpc>
                <a:spcPct val="100000"/>
              </a:lnSpc>
              <a:spcAft>
                <a:spcPts val="500"/>
              </a:spcAft>
            </a:pPr>
            <a:r>
              <a:rPr lang="en-US" sz="2000" dirty="0" smtClean="0"/>
              <a:t>Tailoring Your Resume</a:t>
            </a:r>
          </a:p>
          <a:p>
            <a:pPr lvl="1">
              <a:lnSpc>
                <a:spcPct val="100000"/>
              </a:lnSpc>
              <a:spcAft>
                <a:spcPts val="500"/>
              </a:spcAft>
            </a:pPr>
            <a:r>
              <a:rPr lang="en-US" sz="2000" dirty="0" smtClean="0"/>
              <a:t>Acing the Interview</a:t>
            </a:r>
          </a:p>
          <a:p>
            <a:pPr lvl="1">
              <a:lnSpc>
                <a:spcPct val="100000"/>
              </a:lnSpc>
              <a:spcAft>
                <a:spcPts val="500"/>
              </a:spcAft>
            </a:pPr>
            <a:r>
              <a:rPr lang="en-US" sz="2000" dirty="0" smtClean="0"/>
              <a:t>Communicating at Work</a:t>
            </a:r>
          </a:p>
          <a:p>
            <a:pPr marL="0" indent="0">
              <a:lnSpc>
                <a:spcPct val="150000"/>
              </a:lnSpc>
              <a:buNone/>
            </a:pPr>
            <a:r>
              <a:rPr lang="en-US" sz="2000" dirty="0" smtClean="0"/>
              <a:t>Resources include:</a:t>
            </a:r>
          </a:p>
          <a:p>
            <a:pPr lvl="1">
              <a:lnSpc>
                <a:spcPct val="100000"/>
              </a:lnSpc>
              <a:spcAft>
                <a:spcPts val="500"/>
              </a:spcAft>
            </a:pPr>
            <a:r>
              <a:rPr lang="en-US" sz="2000" dirty="0" smtClean="0"/>
              <a:t>18 handouts</a:t>
            </a:r>
            <a:endParaRPr lang="en-US" sz="2000" dirty="0"/>
          </a:p>
          <a:p>
            <a:pPr lvl="1">
              <a:lnSpc>
                <a:spcPct val="100000"/>
              </a:lnSpc>
              <a:spcAft>
                <a:spcPts val="500"/>
              </a:spcAft>
            </a:pPr>
            <a:r>
              <a:rPr lang="en-US" sz="2000" dirty="0" smtClean="0"/>
              <a:t>15 </a:t>
            </a:r>
            <a:r>
              <a:rPr lang="en-US" sz="2000" dirty="0"/>
              <a:t>audio </a:t>
            </a:r>
            <a:r>
              <a:rPr lang="en-US" sz="2000" dirty="0" smtClean="0"/>
              <a:t>and </a:t>
            </a:r>
            <a:r>
              <a:rPr lang="en-US" sz="2000" dirty="0"/>
              <a:t>video examples</a:t>
            </a:r>
          </a:p>
          <a:p>
            <a:pPr lvl="1">
              <a:lnSpc>
                <a:spcPct val="100000"/>
              </a:lnSpc>
              <a:spcAft>
                <a:spcPts val="500"/>
              </a:spcAft>
            </a:pPr>
            <a:r>
              <a:rPr lang="en-US" sz="2000" dirty="0" smtClean="0"/>
              <a:t>Discussion </a:t>
            </a:r>
            <a:r>
              <a:rPr lang="en-US" sz="2000" dirty="0"/>
              <a:t>Board</a:t>
            </a:r>
          </a:p>
          <a:p>
            <a:pPr lvl="1">
              <a:lnSpc>
                <a:spcPct val="100000"/>
              </a:lnSpc>
              <a:spcAft>
                <a:spcPts val="500"/>
              </a:spcAft>
            </a:pPr>
            <a:r>
              <a:rPr lang="en-US" sz="2000" dirty="0" smtClean="0"/>
              <a:t>Links </a:t>
            </a:r>
            <a:r>
              <a:rPr lang="en-US" sz="2000" dirty="0"/>
              <a:t>to outside resources</a:t>
            </a:r>
          </a:p>
        </p:txBody>
      </p:sp>
      <p:sp>
        <p:nvSpPr>
          <p:cNvPr id="4" name="Title 1"/>
          <p:cNvSpPr>
            <a:spLocks noGrp="1"/>
          </p:cNvSpPr>
          <p:nvPr>
            <p:ph type="title"/>
          </p:nvPr>
        </p:nvSpPr>
        <p:spPr>
          <a:xfrm>
            <a:off x="190500" y="326590"/>
            <a:ext cx="75819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Instructor Course</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792" t="-400" r="12878" b="400"/>
          <a:stretch/>
        </p:blipFill>
        <p:spPr>
          <a:xfrm>
            <a:off x="7924800" y="342918"/>
            <a:ext cx="4065813" cy="4114782"/>
          </a:xfrm>
          <a:prstGeom prst="rect">
            <a:avLst/>
          </a:prstGeom>
        </p:spPr>
      </p:pic>
    </p:spTree>
    <p:extLst>
      <p:ext uri="{BB962C8B-B14F-4D97-AF65-F5344CB8AC3E}">
        <p14:creationId xmlns:p14="http://schemas.microsoft.com/office/powerpoint/2010/main" val="193077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96948" y="280948"/>
            <a:ext cx="4107766" cy="884506"/>
          </a:xfrm>
          <a:prstGeom prst="homePlate">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040" y="492368"/>
            <a:ext cx="2043573" cy="461665"/>
          </a:xfrm>
          <a:prstGeom prst="rect">
            <a:avLst/>
          </a:prstGeom>
          <a:noFill/>
        </p:spPr>
        <p:txBody>
          <a:bodyPr wrap="none" rtlCol="0">
            <a:spAutoFit/>
          </a:bodyPr>
          <a:lstStyle/>
          <a:p>
            <a:r>
              <a:rPr lang="en-US" sz="2400" b="1" dirty="0" smtClean="0">
                <a:solidFill>
                  <a:schemeClr val="bg1"/>
                </a:solidFill>
              </a:rPr>
              <a:t>Menu &amp; Notes</a:t>
            </a:r>
            <a:endParaRPr lang="en-US" sz="2400" b="1" dirty="0">
              <a:solidFill>
                <a:schemeClr val="bg1"/>
              </a:solidFill>
            </a:endParaRPr>
          </a:p>
        </p:txBody>
      </p:sp>
      <p:pic>
        <p:nvPicPr>
          <p:cNvPr id="6" name="Picture 5"/>
          <p:cNvPicPr>
            <a:picLocks noChangeAspect="1"/>
          </p:cNvPicPr>
          <p:nvPr/>
        </p:nvPicPr>
        <p:blipFill rotWithShape="1">
          <a:blip r:embed="rId3"/>
          <a:srcRect l="30654" t="30054" r="31038" b="25517"/>
          <a:stretch/>
        </p:blipFill>
        <p:spPr>
          <a:xfrm>
            <a:off x="2096087" y="1376874"/>
            <a:ext cx="7919206" cy="5166360"/>
          </a:xfrm>
          <a:prstGeom prst="rect">
            <a:avLst/>
          </a:prstGeom>
        </p:spPr>
      </p:pic>
    </p:spTree>
    <p:extLst>
      <p:ext uri="{BB962C8B-B14F-4D97-AF65-F5344CB8AC3E}">
        <p14:creationId xmlns:p14="http://schemas.microsoft.com/office/powerpoint/2010/main" val="2370615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5855" t="7589" r="-1" b="24170"/>
          <a:stretch/>
        </p:blipFill>
        <p:spPr>
          <a:xfrm>
            <a:off x="212271" y="1808517"/>
            <a:ext cx="7712529" cy="4615283"/>
          </a:xfrm>
          <a:prstGeom prst="rect">
            <a:avLst/>
          </a:prstGeom>
          <a:ln w="6350">
            <a:noFill/>
          </a:ln>
        </p:spPr>
      </p:pic>
      <p:sp>
        <p:nvSpPr>
          <p:cNvPr id="6" name="Rectangle 5"/>
          <p:cNvSpPr/>
          <p:nvPr/>
        </p:nvSpPr>
        <p:spPr>
          <a:xfrm>
            <a:off x="9274628" y="5587478"/>
            <a:ext cx="1689078" cy="102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90500" y="310261"/>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www.proliteracy.org</a:t>
            </a:r>
            <a:endParaRPr lang="en-US" dirty="0"/>
          </a:p>
        </p:txBody>
      </p:sp>
    </p:spTree>
    <p:extLst>
      <p:ext uri="{BB962C8B-B14F-4D97-AF65-F5344CB8AC3E}">
        <p14:creationId xmlns:p14="http://schemas.microsoft.com/office/powerpoint/2010/main" val="2591614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657" t="11447" r="24862" b="35375"/>
          <a:stretch/>
        </p:blipFill>
        <p:spPr>
          <a:xfrm>
            <a:off x="131758" y="1877785"/>
            <a:ext cx="7793042" cy="4617720"/>
          </a:xfrm>
          <a:prstGeom prst="rect">
            <a:avLst/>
          </a:prstGeom>
        </p:spPr>
      </p:pic>
      <p:sp>
        <p:nvSpPr>
          <p:cNvPr id="7" name="Title 1"/>
          <p:cNvSpPr txBox="1">
            <a:spLocks/>
          </p:cNvSpPr>
          <p:nvPr/>
        </p:nvSpPr>
        <p:spPr>
          <a:xfrm>
            <a:off x="190500" y="342900"/>
            <a:ext cx="11772900" cy="1325563"/>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proliteracyednet.org/workforce</a:t>
            </a:r>
            <a:endParaRPr lang="en-US" dirty="0"/>
          </a:p>
        </p:txBody>
      </p:sp>
    </p:spTree>
    <p:extLst>
      <p:ext uri="{BB962C8B-B14F-4D97-AF65-F5344CB8AC3E}">
        <p14:creationId xmlns:p14="http://schemas.microsoft.com/office/powerpoint/2010/main" val="83274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9167" t="11508" r="32389" b="19232"/>
          <a:stretch/>
        </p:blipFill>
        <p:spPr>
          <a:xfrm>
            <a:off x="7924800" y="342900"/>
            <a:ext cx="4060371" cy="4114800"/>
          </a:xfrm>
          <a:prstGeom prst="rect">
            <a:avLst/>
          </a:prstGeom>
        </p:spPr>
      </p:pic>
      <p:sp>
        <p:nvSpPr>
          <p:cNvPr id="5" name="TextBox 4"/>
          <p:cNvSpPr txBox="1"/>
          <p:nvPr/>
        </p:nvSpPr>
        <p:spPr>
          <a:xfrm>
            <a:off x="190500" y="1668463"/>
            <a:ext cx="7543800" cy="4867999"/>
          </a:xfrm>
          <a:prstGeom prst="rect">
            <a:avLst/>
          </a:prstGeom>
          <a:noFill/>
        </p:spPr>
        <p:txBody>
          <a:bodyPr wrap="square" rtlCol="0">
            <a:spAutoFit/>
          </a:bodyPr>
          <a:lstStyle/>
          <a:p>
            <a:pPr>
              <a:lnSpc>
                <a:spcPct val="150000"/>
              </a:lnSpc>
              <a:spcBef>
                <a:spcPts val="1000"/>
              </a:spcBef>
            </a:pPr>
            <a:r>
              <a:rPr lang="en-US" sz="2800" dirty="0" smtClean="0"/>
              <a:t>Follow these steps:</a:t>
            </a:r>
          </a:p>
          <a:p>
            <a:pPr marL="342900" indent="-342900">
              <a:lnSpc>
                <a:spcPct val="150000"/>
              </a:lnSpc>
              <a:spcBef>
                <a:spcPts val="1000"/>
              </a:spcBef>
              <a:buFont typeface="Arial" panose="020B0604020202020204" pitchFamily="34" charset="0"/>
              <a:buChar char="•"/>
            </a:pPr>
            <a:r>
              <a:rPr lang="en-US" sz="2000" dirty="0" smtClean="0"/>
              <a:t>Go to </a:t>
            </a:r>
            <a:r>
              <a:rPr lang="en-US" sz="2000" dirty="0" smtClean="0">
                <a:solidFill>
                  <a:srgbClr val="36AFCE"/>
                </a:solidFill>
              </a:rPr>
              <a:t>proliteracyednet.org/workforce</a:t>
            </a:r>
          </a:p>
          <a:p>
            <a:pPr marL="342900" indent="-342900">
              <a:lnSpc>
                <a:spcPct val="150000"/>
              </a:lnSpc>
              <a:spcBef>
                <a:spcPts val="1000"/>
              </a:spcBef>
              <a:buFont typeface="Arial" panose="020B0604020202020204" pitchFamily="34" charset="0"/>
              <a:buChar char="•"/>
            </a:pPr>
            <a:r>
              <a:rPr lang="en-US" sz="2000" dirty="0" smtClean="0"/>
              <a:t>Click the green </a:t>
            </a:r>
            <a:r>
              <a:rPr lang="en-US" sz="2000" dirty="0" smtClean="0">
                <a:solidFill>
                  <a:srgbClr val="36AFCE"/>
                </a:solidFill>
              </a:rPr>
              <a:t>Create Account </a:t>
            </a:r>
            <a:r>
              <a:rPr lang="en-US" sz="2000" dirty="0" smtClean="0"/>
              <a:t>button</a:t>
            </a:r>
          </a:p>
          <a:p>
            <a:pPr marL="342900" indent="-342900">
              <a:lnSpc>
                <a:spcPct val="150000"/>
              </a:lnSpc>
              <a:spcBef>
                <a:spcPts val="1000"/>
              </a:spcBef>
              <a:buFont typeface="Arial" panose="020B0604020202020204" pitchFamily="34" charset="0"/>
              <a:buChar char="•"/>
            </a:pPr>
            <a:r>
              <a:rPr lang="en-US" sz="2000" dirty="0" smtClean="0"/>
              <a:t>Check the </a:t>
            </a:r>
            <a:r>
              <a:rPr lang="en-US" sz="2000" dirty="0" smtClean="0">
                <a:solidFill>
                  <a:srgbClr val="36AFCE"/>
                </a:solidFill>
              </a:rPr>
              <a:t>I’m not a robot </a:t>
            </a:r>
            <a:r>
              <a:rPr lang="en-US" sz="2000" dirty="0" smtClean="0"/>
              <a:t>box, click </a:t>
            </a:r>
            <a:r>
              <a:rPr lang="en-US" sz="2000" dirty="0" smtClean="0">
                <a:solidFill>
                  <a:srgbClr val="36AFCE"/>
                </a:solidFill>
              </a:rPr>
              <a:t>Next</a:t>
            </a:r>
          </a:p>
          <a:p>
            <a:pPr marL="342900" indent="-342900">
              <a:lnSpc>
                <a:spcPct val="150000"/>
              </a:lnSpc>
              <a:spcBef>
                <a:spcPts val="1000"/>
              </a:spcBef>
              <a:buFont typeface="Arial" panose="020B0604020202020204" pitchFamily="34" charset="0"/>
              <a:buChar char="•"/>
            </a:pPr>
            <a:r>
              <a:rPr lang="en-US" sz="2000" dirty="0" smtClean="0"/>
              <a:t>Type your new password into the boxes</a:t>
            </a:r>
          </a:p>
          <a:p>
            <a:pPr marL="342900" indent="-342900">
              <a:lnSpc>
                <a:spcPct val="150000"/>
              </a:lnSpc>
              <a:spcBef>
                <a:spcPts val="1000"/>
              </a:spcBef>
              <a:buFont typeface="Arial" panose="020B0604020202020204" pitchFamily="34" charset="0"/>
              <a:buChar char="•"/>
            </a:pPr>
            <a:r>
              <a:rPr lang="en-US" sz="2000" dirty="0" smtClean="0"/>
              <a:t>Choose and answer the </a:t>
            </a:r>
            <a:r>
              <a:rPr lang="en-US" sz="2000" dirty="0" smtClean="0">
                <a:solidFill>
                  <a:srgbClr val="36AFCE"/>
                </a:solidFill>
              </a:rPr>
              <a:t>Security Question</a:t>
            </a:r>
            <a:r>
              <a:rPr lang="en-US" sz="2000" dirty="0" smtClean="0"/>
              <a:t>, click </a:t>
            </a:r>
            <a:r>
              <a:rPr lang="en-US" sz="2000" dirty="0" smtClean="0">
                <a:solidFill>
                  <a:srgbClr val="36AFCE"/>
                </a:solidFill>
              </a:rPr>
              <a:t>Continue</a:t>
            </a:r>
          </a:p>
          <a:p>
            <a:pPr marL="342900" indent="-342900">
              <a:lnSpc>
                <a:spcPct val="150000"/>
              </a:lnSpc>
              <a:spcBef>
                <a:spcPts val="1000"/>
              </a:spcBef>
              <a:buFont typeface="Arial" panose="020B0604020202020204" pitchFamily="34" charset="0"/>
              <a:buChar char="•"/>
            </a:pPr>
            <a:r>
              <a:rPr lang="en-US" sz="2000" dirty="0" smtClean="0"/>
              <a:t>Select </a:t>
            </a:r>
            <a:r>
              <a:rPr lang="en-US" sz="2000" dirty="0" smtClean="0">
                <a:solidFill>
                  <a:srgbClr val="36AFCE"/>
                </a:solidFill>
              </a:rPr>
              <a:t>Resources</a:t>
            </a:r>
            <a:r>
              <a:rPr lang="en-US" sz="2000" dirty="0"/>
              <a:t> </a:t>
            </a:r>
            <a:r>
              <a:rPr lang="en-US" sz="2000" dirty="0" smtClean="0"/>
              <a:t>from the drop down list</a:t>
            </a:r>
          </a:p>
          <a:p>
            <a:pPr marL="342900" indent="-342900">
              <a:lnSpc>
                <a:spcPct val="150000"/>
              </a:lnSpc>
              <a:spcBef>
                <a:spcPts val="1000"/>
              </a:spcBef>
              <a:buFont typeface="Arial" panose="020B0604020202020204" pitchFamily="34" charset="0"/>
              <a:buChar char="•"/>
            </a:pPr>
            <a:r>
              <a:rPr lang="en-US" sz="2000" dirty="0" smtClean="0"/>
              <a:t>Click on </a:t>
            </a:r>
            <a:r>
              <a:rPr lang="en-US" sz="2000" dirty="0" smtClean="0">
                <a:solidFill>
                  <a:srgbClr val="36AFCE"/>
                </a:solidFill>
              </a:rPr>
              <a:t>Pitney Bowes Workforce Development</a:t>
            </a:r>
          </a:p>
        </p:txBody>
      </p:sp>
      <p:sp>
        <p:nvSpPr>
          <p:cNvPr id="7" name="Title 1"/>
          <p:cNvSpPr txBox="1">
            <a:spLocks/>
          </p:cNvSpPr>
          <p:nvPr/>
        </p:nvSpPr>
        <p:spPr>
          <a:xfrm>
            <a:off x="190500" y="342900"/>
            <a:ext cx="7581900" cy="1325563"/>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Setting Up a Student Account</a:t>
            </a:r>
            <a:endParaRPr lang="en-US" dirty="0"/>
          </a:p>
        </p:txBody>
      </p:sp>
    </p:spTree>
    <p:extLst>
      <p:ext uri="{BB962C8B-B14F-4D97-AF65-F5344CB8AC3E}">
        <p14:creationId xmlns:p14="http://schemas.microsoft.com/office/powerpoint/2010/main" val="188954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668463"/>
            <a:ext cx="7623615" cy="5007936"/>
          </a:xfrm>
        </p:spPr>
        <p:txBody>
          <a:bodyPr>
            <a:normAutofit/>
          </a:bodyPr>
          <a:lstStyle/>
          <a:p>
            <a:pPr marL="0" indent="0">
              <a:lnSpc>
                <a:spcPct val="150000"/>
              </a:lnSpc>
              <a:buNone/>
            </a:pPr>
            <a:r>
              <a:rPr lang="en-US" dirty="0" err="1" smtClean="0"/>
              <a:t>WorkWise</a:t>
            </a:r>
            <a:r>
              <a:rPr lang="en-US" dirty="0" smtClean="0"/>
              <a:t>: </a:t>
            </a:r>
            <a:endParaRPr lang="en-US" dirty="0"/>
          </a:p>
          <a:p>
            <a:pPr>
              <a:lnSpc>
                <a:spcPct val="150000"/>
              </a:lnSpc>
            </a:pPr>
            <a:r>
              <a:rPr lang="en-US" sz="2000" dirty="0" smtClean="0"/>
              <a:t>Choosing a Job</a:t>
            </a:r>
          </a:p>
          <a:p>
            <a:pPr>
              <a:lnSpc>
                <a:spcPct val="150000"/>
              </a:lnSpc>
            </a:pPr>
            <a:r>
              <a:rPr lang="en-US" sz="2000" dirty="0" smtClean="0"/>
              <a:t>Getting a Job</a:t>
            </a:r>
          </a:p>
          <a:p>
            <a:pPr>
              <a:lnSpc>
                <a:spcPct val="150000"/>
              </a:lnSpc>
            </a:pPr>
            <a:r>
              <a:rPr lang="en-US" sz="2000" dirty="0" smtClean="0"/>
              <a:t>Starting a Job</a:t>
            </a:r>
          </a:p>
        </p:txBody>
      </p:sp>
      <p:sp>
        <p:nvSpPr>
          <p:cNvPr id="4" name="Title 1"/>
          <p:cNvSpPr>
            <a:spLocks noGrp="1"/>
          </p:cNvSpPr>
          <p:nvPr>
            <p:ph type="title"/>
          </p:nvPr>
        </p:nvSpPr>
        <p:spPr>
          <a:xfrm>
            <a:off x="190500" y="342900"/>
            <a:ext cx="6308271" cy="1325563"/>
          </a:xfrm>
        </p:spPr>
        <p:style>
          <a:lnRef idx="3">
            <a:schemeClr val="lt1"/>
          </a:lnRef>
          <a:fillRef idx="1">
            <a:schemeClr val="accent3"/>
          </a:fillRef>
          <a:effectRef idx="1">
            <a:schemeClr val="accent3"/>
          </a:effectRef>
          <a:fontRef idx="minor">
            <a:schemeClr val="lt1"/>
          </a:fontRef>
        </p:style>
        <p:txBody>
          <a:bodyPr/>
          <a:lstStyle/>
          <a:p>
            <a:r>
              <a:rPr lang="en-US" dirty="0" smtClean="0"/>
              <a:t>Additional Resources</a:t>
            </a:r>
            <a:endParaRPr lang="en-US" dirty="0"/>
          </a:p>
        </p:txBody>
      </p:sp>
      <p:pic>
        <p:nvPicPr>
          <p:cNvPr id="5" name="Picture 4"/>
          <p:cNvPicPr>
            <a:picLocks noChangeAspect="1"/>
          </p:cNvPicPr>
          <p:nvPr/>
        </p:nvPicPr>
        <p:blipFill rotWithShape="1">
          <a:blip r:embed="rId3"/>
          <a:srcRect l="35417" t="31944" r="35789" b="28770"/>
          <a:stretch/>
        </p:blipFill>
        <p:spPr>
          <a:xfrm>
            <a:off x="6648558" y="342899"/>
            <a:ext cx="5352942" cy="4114799"/>
          </a:xfrm>
          <a:prstGeom prst="rect">
            <a:avLst/>
          </a:prstGeom>
        </p:spPr>
      </p:pic>
      <p:sp>
        <p:nvSpPr>
          <p:cNvPr id="6" name="TextBox 5"/>
          <p:cNvSpPr txBox="1"/>
          <p:nvPr/>
        </p:nvSpPr>
        <p:spPr>
          <a:xfrm>
            <a:off x="199655" y="5227269"/>
            <a:ext cx="5934445" cy="523220"/>
          </a:xfrm>
          <a:prstGeom prst="rect">
            <a:avLst/>
          </a:prstGeom>
          <a:noFill/>
        </p:spPr>
        <p:txBody>
          <a:bodyPr wrap="none" rtlCol="0">
            <a:spAutoFit/>
          </a:bodyPr>
          <a:lstStyle/>
          <a:p>
            <a:r>
              <a:rPr lang="en-US" sz="2800" b="1" dirty="0" smtClean="0">
                <a:solidFill>
                  <a:srgbClr val="36AFCE"/>
                </a:solidFill>
              </a:rPr>
              <a:t>www.newreaderspress.com/workwise</a:t>
            </a:r>
            <a:endParaRPr lang="en-US" sz="2800" b="1" dirty="0">
              <a:solidFill>
                <a:srgbClr val="36AFCE"/>
              </a:solidFill>
            </a:endParaRPr>
          </a:p>
        </p:txBody>
      </p:sp>
      <p:sp>
        <p:nvSpPr>
          <p:cNvPr id="7" name="Content Placeholder 2"/>
          <p:cNvSpPr txBox="1">
            <a:spLocks/>
          </p:cNvSpPr>
          <p:nvPr/>
        </p:nvSpPr>
        <p:spPr>
          <a:xfrm>
            <a:off x="3166877" y="2400298"/>
            <a:ext cx="3140638" cy="2005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smtClean="0"/>
              <a:t>Reading at Work</a:t>
            </a:r>
          </a:p>
          <a:p>
            <a:pPr>
              <a:lnSpc>
                <a:spcPct val="150000"/>
              </a:lnSpc>
            </a:pPr>
            <a:r>
              <a:rPr lang="en-US" sz="2000" dirty="0" smtClean="0"/>
              <a:t>Writing at Work</a:t>
            </a:r>
          </a:p>
          <a:p>
            <a:pPr>
              <a:lnSpc>
                <a:spcPct val="150000"/>
              </a:lnSpc>
            </a:pPr>
            <a:r>
              <a:rPr lang="en-US" sz="2000" dirty="0" smtClean="0"/>
              <a:t>Math at Work</a:t>
            </a:r>
          </a:p>
        </p:txBody>
      </p:sp>
    </p:spTree>
    <p:extLst>
      <p:ext uri="{BB962C8B-B14F-4D97-AF65-F5344CB8AC3E}">
        <p14:creationId xmlns:p14="http://schemas.microsoft.com/office/powerpoint/2010/main" val="128655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500" y="342900"/>
            <a:ext cx="7543800" cy="1325563"/>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Any Questions?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11" b="27351"/>
          <a:stretch/>
        </p:blipFill>
        <p:spPr>
          <a:xfrm>
            <a:off x="7924800" y="326571"/>
            <a:ext cx="4044043" cy="41311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62517"/>
            <a:ext cx="2560923" cy="895483"/>
          </a:xfrm>
          <a:prstGeom prst="rect">
            <a:avLst/>
          </a:prstGeom>
          <a:solidFill>
            <a:schemeClr val="bg1">
              <a:alpha val="0"/>
            </a:schemeClr>
          </a:solidFill>
        </p:spPr>
      </p:pic>
    </p:spTree>
    <p:extLst>
      <p:ext uri="{BB962C8B-B14F-4D97-AF65-F5344CB8AC3E}">
        <p14:creationId xmlns:p14="http://schemas.microsoft.com/office/powerpoint/2010/main" val="555810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0720"/>
            <a:ext cx="8229600" cy="1652368"/>
          </a:xfrm>
        </p:spPr>
        <p:txBody>
          <a:bodyPr anchor="t" anchorCtr="0">
            <a:normAutofit/>
          </a:bodyPr>
          <a:lstStyle/>
          <a:p>
            <a:r>
              <a:rPr lang="en-US" sz="3600" dirty="0">
                <a:latin typeface="Arial"/>
                <a:cs typeface="Arial"/>
              </a:rPr>
              <a:t>Thank you for </a:t>
            </a:r>
            <a:r>
              <a:rPr lang="en-US" sz="3600" dirty="0" smtClean="0">
                <a:latin typeface="Arial"/>
                <a:cs typeface="Arial"/>
              </a:rPr>
              <a:t>attending:</a:t>
            </a:r>
            <a:r>
              <a:rPr lang="en-US" sz="3600" dirty="0">
                <a:solidFill>
                  <a:srgbClr val="0A5183"/>
                </a:solidFill>
                <a:latin typeface="Arial"/>
                <a:cs typeface="Arial"/>
              </a:rPr>
              <a:t/>
            </a:r>
            <a:br>
              <a:rPr lang="en-US" sz="3600" dirty="0">
                <a:solidFill>
                  <a:srgbClr val="0A5183"/>
                </a:solidFill>
                <a:latin typeface="Arial"/>
                <a:cs typeface="Arial"/>
              </a:rPr>
            </a:br>
            <a:r>
              <a:rPr lang="en-US" sz="3600" b="1" spc="100" dirty="0">
                <a:ln w="12700">
                  <a:noFill/>
                  <a:prstDash val="solid"/>
                </a:ln>
                <a:solidFill>
                  <a:srgbClr val="0A5183"/>
                </a:solidFill>
                <a:latin typeface="Arial"/>
                <a:cs typeface="Arial"/>
              </a:rPr>
              <a:t>Using Online Learning to </a:t>
            </a:r>
            <a:r>
              <a:rPr lang="en-US" sz="3600" b="1" spc="100" dirty="0" smtClean="0">
                <a:ln w="12700">
                  <a:noFill/>
                  <a:prstDash val="solid"/>
                </a:ln>
                <a:solidFill>
                  <a:srgbClr val="0A5183"/>
                </a:solidFill>
                <a:latin typeface="Arial"/>
                <a:cs typeface="Arial"/>
              </a:rPr>
              <a:t>Prepare </a:t>
            </a:r>
            <a:r>
              <a:rPr lang="en-US" sz="3600" b="1" spc="100" dirty="0">
                <a:ln w="12700">
                  <a:noFill/>
                  <a:prstDash val="solid"/>
                </a:ln>
                <a:solidFill>
                  <a:srgbClr val="0A5183"/>
                </a:solidFill>
                <a:latin typeface="Arial"/>
                <a:cs typeface="Arial"/>
              </a:rPr>
              <a:t>Adults for the Workplace</a:t>
            </a:r>
          </a:p>
        </p:txBody>
      </p:sp>
      <p:sp>
        <p:nvSpPr>
          <p:cNvPr id="3" name="Content Placeholder 2"/>
          <p:cNvSpPr>
            <a:spLocks noGrp="1"/>
          </p:cNvSpPr>
          <p:nvPr>
            <p:ph idx="1"/>
          </p:nvPr>
        </p:nvSpPr>
        <p:spPr>
          <a:xfrm>
            <a:off x="1981200" y="3077923"/>
            <a:ext cx="8229600" cy="1747296"/>
          </a:xfrm>
        </p:spPr>
        <p:txBody>
          <a:bodyPr>
            <a:normAutofit/>
          </a:bodyPr>
          <a:lstStyle/>
          <a:p>
            <a:pPr marL="0" indent="0">
              <a:buNone/>
            </a:pPr>
            <a:r>
              <a:rPr lang="en-US" sz="2400" dirty="0">
                <a:latin typeface="Arial"/>
                <a:cs typeface="Arial"/>
              </a:rPr>
              <a:t>If you have questions or would like more information on this subject, please contact me at:</a:t>
            </a:r>
          </a:p>
          <a:p>
            <a:pPr marL="0" indent="0">
              <a:buNone/>
            </a:pPr>
            <a:r>
              <a:rPr lang="en-US" b="1" dirty="0" smtClean="0">
                <a:solidFill>
                  <a:srgbClr val="1185BA"/>
                </a:solidFill>
                <a:latin typeface="Arial"/>
                <a:cs typeface="Arial"/>
              </a:rPr>
              <a:t>RMorgan@ProLiteracy.org</a:t>
            </a:r>
            <a:endParaRPr lang="en-US" b="1" dirty="0">
              <a:solidFill>
                <a:srgbClr val="1185BA"/>
              </a:solidFill>
              <a:latin typeface="Arial"/>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62517"/>
            <a:ext cx="2560923" cy="895483"/>
          </a:xfrm>
          <a:prstGeom prst="rect">
            <a:avLst/>
          </a:prstGeom>
          <a:solidFill>
            <a:schemeClr val="bg1">
              <a:alpha val="0"/>
            </a:schemeClr>
          </a:solidFill>
        </p:spPr>
      </p:pic>
    </p:spTree>
    <p:extLst>
      <p:ext uri="{BB962C8B-B14F-4D97-AF65-F5344CB8AC3E}">
        <p14:creationId xmlns:p14="http://schemas.microsoft.com/office/powerpoint/2010/main" val="333826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42900"/>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The Need</a:t>
            </a:r>
            <a:endParaRPr lang="en-US" dirty="0"/>
          </a:p>
        </p:txBody>
      </p:sp>
      <p:sp>
        <p:nvSpPr>
          <p:cNvPr id="3" name="Content Placeholder 2"/>
          <p:cNvSpPr>
            <a:spLocks noGrp="1"/>
          </p:cNvSpPr>
          <p:nvPr>
            <p:ph idx="1"/>
          </p:nvPr>
        </p:nvSpPr>
        <p:spPr>
          <a:xfrm>
            <a:off x="288972" y="2684363"/>
            <a:ext cx="8573673" cy="3983723"/>
          </a:xfrm>
        </p:spPr>
        <p:txBody>
          <a:bodyPr>
            <a:normAutofit/>
          </a:bodyPr>
          <a:lstStyle/>
          <a:p>
            <a:pPr>
              <a:lnSpc>
                <a:spcPct val="150000"/>
              </a:lnSpc>
            </a:pPr>
            <a:r>
              <a:rPr lang="en-US" sz="2000" dirty="0" smtClean="0"/>
              <a:t>Many students don’t have the skills they need to get and keep jobs. They:</a:t>
            </a:r>
          </a:p>
          <a:p>
            <a:pPr lvl="1">
              <a:lnSpc>
                <a:spcPct val="100000"/>
              </a:lnSpc>
              <a:spcAft>
                <a:spcPts val="300"/>
              </a:spcAft>
              <a:buFont typeface="Courier New" panose="02070309020205020404" pitchFamily="49" charset="0"/>
              <a:buChar char="o"/>
            </a:pPr>
            <a:r>
              <a:rPr lang="en-US" sz="2000" dirty="0" smtClean="0"/>
              <a:t>Lack the skills needed to get a job</a:t>
            </a:r>
          </a:p>
          <a:p>
            <a:pPr lvl="1">
              <a:lnSpc>
                <a:spcPct val="100000"/>
              </a:lnSpc>
              <a:spcAft>
                <a:spcPts val="300"/>
              </a:spcAft>
              <a:buFont typeface="Courier New" panose="02070309020205020404" pitchFamily="49" charset="0"/>
              <a:buChar char="o"/>
            </a:pPr>
            <a:r>
              <a:rPr lang="en-US" sz="2000" dirty="0" smtClean="0"/>
              <a:t>Have a job, but don’t know how to transition from a job to a career</a:t>
            </a:r>
          </a:p>
          <a:p>
            <a:pPr lvl="1">
              <a:lnSpc>
                <a:spcPct val="100000"/>
              </a:lnSpc>
              <a:spcAft>
                <a:spcPts val="300"/>
              </a:spcAft>
              <a:buFont typeface="Courier New" panose="02070309020205020404" pitchFamily="49" charset="0"/>
              <a:buChar char="o"/>
            </a:pPr>
            <a:r>
              <a:rPr lang="en-US" sz="2000" dirty="0" smtClean="0"/>
              <a:t>Lack the interpersonal and communication skills needed to keep a job</a:t>
            </a:r>
          </a:p>
          <a:p>
            <a:pPr>
              <a:lnSpc>
                <a:spcPct val="150000"/>
              </a:lnSpc>
            </a:pPr>
            <a:r>
              <a:rPr lang="en-US" sz="2000" dirty="0" smtClean="0"/>
              <a:t>45% of students in Proliteracy’s member network are unemployed</a:t>
            </a:r>
          </a:p>
          <a:p>
            <a:pPr>
              <a:lnSpc>
                <a:spcPct val="100000"/>
              </a:lnSpc>
            </a:pPr>
            <a:r>
              <a:rPr lang="en-US" sz="2000" dirty="0" smtClean="0"/>
              <a:t>Many English Language Learners are unprepared to enter the workforce and acclimate to workplace culture </a:t>
            </a:r>
          </a:p>
        </p:txBody>
      </p:sp>
      <p:sp>
        <p:nvSpPr>
          <p:cNvPr id="5" name="Rectangle 4"/>
          <p:cNvSpPr/>
          <p:nvPr/>
        </p:nvSpPr>
        <p:spPr>
          <a:xfrm>
            <a:off x="190499" y="1840670"/>
            <a:ext cx="8545538" cy="707886"/>
          </a:xfrm>
          <a:prstGeom prst="rect">
            <a:avLst/>
          </a:prstGeom>
        </p:spPr>
        <p:txBody>
          <a:bodyPr wrap="square">
            <a:spAutoFit/>
          </a:bodyPr>
          <a:lstStyle/>
          <a:p>
            <a:pPr defTabSz="931774">
              <a:defRPr/>
            </a:pPr>
            <a:r>
              <a:rPr lang="en-US" sz="2000" b="1" dirty="0"/>
              <a:t>Now more than ever it’s important for students to have the skills they need to compete in a rapidly changing workplace. </a:t>
            </a:r>
          </a:p>
        </p:txBody>
      </p:sp>
    </p:spTree>
    <p:extLst>
      <p:ext uri="{BB962C8B-B14F-4D97-AF65-F5344CB8AC3E}">
        <p14:creationId xmlns:p14="http://schemas.microsoft.com/office/powerpoint/2010/main" val="232412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42900"/>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The Solution</a:t>
            </a:r>
            <a:endParaRPr lang="en-US" dirty="0"/>
          </a:p>
        </p:txBody>
      </p:sp>
      <p:sp>
        <p:nvSpPr>
          <p:cNvPr id="3" name="Content Placeholder 2"/>
          <p:cNvSpPr>
            <a:spLocks noGrp="1"/>
          </p:cNvSpPr>
          <p:nvPr>
            <p:ph idx="1"/>
          </p:nvPr>
        </p:nvSpPr>
        <p:spPr>
          <a:xfrm>
            <a:off x="190500" y="1668463"/>
            <a:ext cx="10515600" cy="4351338"/>
          </a:xfrm>
        </p:spPr>
        <p:txBody>
          <a:bodyPr>
            <a:normAutofit lnSpcReduction="10000"/>
          </a:bodyPr>
          <a:lstStyle/>
          <a:p>
            <a:pPr>
              <a:lnSpc>
                <a:spcPct val="150000"/>
              </a:lnSpc>
            </a:pPr>
            <a:r>
              <a:rPr lang="en-US" sz="2000" dirty="0" smtClean="0"/>
              <a:t>Establish a national learning community</a:t>
            </a:r>
          </a:p>
          <a:p>
            <a:pPr>
              <a:lnSpc>
                <a:spcPct val="150000"/>
              </a:lnSpc>
            </a:pPr>
            <a:r>
              <a:rPr lang="en-US" sz="2000" dirty="0" smtClean="0"/>
              <a:t>Survey local and national audiences</a:t>
            </a:r>
          </a:p>
          <a:p>
            <a:pPr lvl="1">
              <a:lnSpc>
                <a:spcPct val="150000"/>
              </a:lnSpc>
              <a:buFont typeface="Courier New" panose="02070309020205020404" pitchFamily="49" charset="0"/>
              <a:buChar char="o"/>
            </a:pPr>
            <a:r>
              <a:rPr lang="en-US" sz="2000" dirty="0" smtClean="0"/>
              <a:t>Adult learners</a:t>
            </a:r>
          </a:p>
          <a:p>
            <a:pPr lvl="1">
              <a:lnSpc>
                <a:spcPct val="150000"/>
              </a:lnSpc>
              <a:spcBef>
                <a:spcPts val="1000"/>
              </a:spcBef>
              <a:buFont typeface="Courier New" panose="02070309020205020404" pitchFamily="49" charset="0"/>
              <a:buChar char="o"/>
            </a:pPr>
            <a:r>
              <a:rPr lang="en-US" sz="2000" dirty="0" smtClean="0"/>
              <a:t>Service providers</a:t>
            </a:r>
          </a:p>
          <a:p>
            <a:pPr lvl="1">
              <a:lnSpc>
                <a:spcPct val="150000"/>
              </a:lnSpc>
              <a:buFont typeface="Courier New" panose="02070309020205020404" pitchFamily="49" charset="0"/>
              <a:buChar char="o"/>
            </a:pPr>
            <a:r>
              <a:rPr lang="en-US" sz="2000" dirty="0" smtClean="0"/>
              <a:t>Local employers</a:t>
            </a:r>
          </a:p>
          <a:p>
            <a:pPr>
              <a:lnSpc>
                <a:spcPct val="150000"/>
              </a:lnSpc>
            </a:pPr>
            <a:r>
              <a:rPr lang="en-US" sz="2000" dirty="0" smtClean="0"/>
              <a:t>Develop a series of free online courses</a:t>
            </a:r>
          </a:p>
          <a:p>
            <a:pPr lvl="1">
              <a:lnSpc>
                <a:spcPct val="150000"/>
              </a:lnSpc>
              <a:buFont typeface="Courier New" panose="02070309020205020404" pitchFamily="49" charset="0"/>
              <a:buChar char="o"/>
            </a:pPr>
            <a:r>
              <a:rPr lang="en-US" sz="2000" dirty="0" smtClean="0"/>
              <a:t>Four direct-to-student courses</a:t>
            </a:r>
          </a:p>
          <a:p>
            <a:pPr lvl="1">
              <a:lnSpc>
                <a:spcPct val="150000"/>
              </a:lnSpc>
              <a:buFont typeface="Courier New" panose="02070309020205020404" pitchFamily="49" charset="0"/>
              <a:buChar char="o"/>
            </a:pPr>
            <a:r>
              <a:rPr lang="en-US" sz="2000" dirty="0" smtClean="0"/>
              <a:t>One instructor course</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331" y="715199"/>
            <a:ext cx="2141926" cy="580966"/>
          </a:xfrm>
          <a:prstGeom prst="rect">
            <a:avLst/>
          </a:prstGeom>
        </p:spPr>
      </p:pic>
    </p:spTree>
    <p:extLst>
      <p:ext uri="{BB962C8B-B14F-4D97-AF65-F5344CB8AC3E}">
        <p14:creationId xmlns:p14="http://schemas.microsoft.com/office/powerpoint/2010/main" val="3037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6305" t="8075" r="7414" b="60515"/>
          <a:stretch/>
        </p:blipFill>
        <p:spPr>
          <a:xfrm>
            <a:off x="6491655" y="2111263"/>
            <a:ext cx="5509845" cy="2700137"/>
          </a:xfrm>
          <a:prstGeom prst="rect">
            <a:avLst/>
          </a:prstGeom>
          <a:ln w="25400">
            <a:solidFill>
              <a:schemeClr val="bg1">
                <a:lumMod val="65000"/>
              </a:schemeClr>
            </a:solidFill>
          </a:ln>
        </p:spPr>
      </p:pic>
      <p:sp>
        <p:nvSpPr>
          <p:cNvPr id="2" name="TextBox 1"/>
          <p:cNvSpPr txBox="1"/>
          <p:nvPr/>
        </p:nvSpPr>
        <p:spPr>
          <a:xfrm>
            <a:off x="190499" y="2584168"/>
            <a:ext cx="5535049"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About 65% of service providers are without a specific program in place for workforce development or advancement</a:t>
            </a:r>
          </a:p>
          <a:p>
            <a:endParaRPr lang="en-US" dirty="0"/>
          </a:p>
          <a:p>
            <a:pPr marL="285750" indent="-285750">
              <a:buFont typeface="Arial" panose="020B0604020202020204" pitchFamily="34" charset="0"/>
              <a:buChar char="•"/>
            </a:pPr>
            <a:r>
              <a:rPr lang="en-US" dirty="0" smtClean="0"/>
              <a:t>Nearly 85% of providers said that an online workforce preparation course would be useful</a:t>
            </a:r>
          </a:p>
        </p:txBody>
      </p:sp>
      <p:sp>
        <p:nvSpPr>
          <p:cNvPr id="6" name="TextBox 5"/>
          <p:cNvSpPr txBox="1"/>
          <p:nvPr/>
        </p:nvSpPr>
        <p:spPr>
          <a:xfrm>
            <a:off x="208681" y="2111263"/>
            <a:ext cx="2749342" cy="369332"/>
          </a:xfrm>
          <a:prstGeom prst="rect">
            <a:avLst/>
          </a:prstGeom>
          <a:noFill/>
        </p:spPr>
        <p:txBody>
          <a:bodyPr wrap="none" rtlCol="0">
            <a:spAutoFit/>
          </a:bodyPr>
          <a:lstStyle/>
          <a:p>
            <a:r>
              <a:rPr lang="en-US" dirty="0" smtClean="0"/>
              <a:t>From the providers survey:</a:t>
            </a:r>
            <a:endParaRPr lang="en-US" dirty="0"/>
          </a:p>
        </p:txBody>
      </p:sp>
      <p:sp>
        <p:nvSpPr>
          <p:cNvPr id="7" name="Title 1"/>
          <p:cNvSpPr>
            <a:spLocks noGrp="1"/>
          </p:cNvSpPr>
          <p:nvPr>
            <p:ph type="title"/>
          </p:nvPr>
        </p:nvSpPr>
        <p:spPr>
          <a:xfrm>
            <a:off x="190500" y="342900"/>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And the Survey Says…</a:t>
            </a:r>
            <a:endParaRPr lang="en-US" dirty="0"/>
          </a:p>
        </p:txBody>
      </p:sp>
      <p:sp>
        <p:nvSpPr>
          <p:cNvPr id="9" name="TextBox 8"/>
          <p:cNvSpPr txBox="1"/>
          <p:nvPr/>
        </p:nvSpPr>
        <p:spPr>
          <a:xfrm>
            <a:off x="919089" y="5813065"/>
            <a:ext cx="10353821" cy="759182"/>
          </a:xfrm>
          <a:prstGeom prst="rect">
            <a:avLst/>
          </a:prstGeom>
          <a:noFill/>
        </p:spPr>
        <p:txBody>
          <a:bodyPr wrap="square" rtlCol="0">
            <a:spAutoFit/>
          </a:bodyPr>
          <a:lstStyle/>
          <a:p>
            <a:pPr algn="ctr">
              <a:spcAft>
                <a:spcPts val="400"/>
              </a:spcAft>
            </a:pPr>
            <a:r>
              <a:rPr lang="en-US" sz="2000" b="1" i="1" dirty="0" smtClean="0"/>
              <a:t>Does your program have a specific program in place for workforce preparation or advancement? </a:t>
            </a:r>
          </a:p>
          <a:p>
            <a:pPr algn="ctr">
              <a:spcAft>
                <a:spcPts val="400"/>
              </a:spcAft>
            </a:pPr>
            <a:r>
              <a:rPr lang="en-US" sz="2000" b="1" i="1" dirty="0" smtClean="0"/>
              <a:t>What does it look like?</a:t>
            </a:r>
            <a:endParaRPr lang="en-US" sz="2000" b="1" i="1" dirty="0"/>
          </a:p>
        </p:txBody>
      </p:sp>
    </p:spTree>
    <p:extLst>
      <p:ext uri="{BB962C8B-B14F-4D97-AF65-F5344CB8AC3E}">
        <p14:creationId xmlns:p14="http://schemas.microsoft.com/office/powerpoint/2010/main" val="251135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348343" y="1809911"/>
            <a:ext cx="4934606" cy="4524315"/>
          </a:xfrm>
          <a:prstGeom prst="rect">
            <a:avLst/>
          </a:prstGeom>
          <a:noFill/>
        </p:spPr>
        <p:txBody>
          <a:bodyPr wrap="square" rtlCol="0">
            <a:spAutoFit/>
          </a:bodyPr>
          <a:lstStyle/>
          <a:p>
            <a:r>
              <a:rPr lang="en-US" sz="2800" dirty="0" smtClean="0"/>
              <a:t>Service Providers</a:t>
            </a:r>
          </a:p>
          <a:p>
            <a:endParaRPr lang="en-US" sz="2000" dirty="0"/>
          </a:p>
          <a:p>
            <a:pPr marL="342900" indent="-342900">
              <a:lnSpc>
                <a:spcPct val="150000"/>
              </a:lnSpc>
              <a:spcBef>
                <a:spcPts val="1000"/>
              </a:spcBef>
              <a:buFont typeface="Arial" panose="020B0604020202020204" pitchFamily="34" charset="0"/>
              <a:buChar char="•"/>
            </a:pPr>
            <a:r>
              <a:rPr lang="en-US" sz="2000" dirty="0" smtClean="0"/>
              <a:t>Command of Workplace English: 73.4%</a:t>
            </a:r>
          </a:p>
          <a:p>
            <a:pPr marL="342900" indent="-342900">
              <a:lnSpc>
                <a:spcPct val="200000"/>
              </a:lnSpc>
              <a:buFont typeface="Arial" panose="020B0604020202020204" pitchFamily="34" charset="0"/>
              <a:buChar char="•"/>
            </a:pPr>
            <a:r>
              <a:rPr lang="en-US" sz="2000" dirty="0" smtClean="0"/>
              <a:t>Basic Computer Skills: 71.47%</a:t>
            </a:r>
          </a:p>
          <a:p>
            <a:pPr marL="342900" indent="-342900">
              <a:lnSpc>
                <a:spcPct val="200000"/>
              </a:lnSpc>
              <a:buFont typeface="Arial" panose="020B0604020202020204" pitchFamily="34" charset="0"/>
              <a:buChar char="•"/>
            </a:pPr>
            <a:r>
              <a:rPr lang="en-US" sz="2000" dirty="0" smtClean="0"/>
              <a:t>Degree or Credential: 21.79%</a:t>
            </a:r>
          </a:p>
          <a:p>
            <a:pPr marL="342900" indent="-342900">
              <a:lnSpc>
                <a:spcPct val="200000"/>
              </a:lnSpc>
              <a:buFont typeface="Arial" panose="020B0604020202020204" pitchFamily="34" charset="0"/>
              <a:buChar char="•"/>
            </a:pPr>
            <a:r>
              <a:rPr lang="en-US" sz="2000" dirty="0" smtClean="0"/>
              <a:t>Soft Skills: 71.47%</a:t>
            </a:r>
          </a:p>
          <a:p>
            <a:pPr marL="342900" indent="-342900">
              <a:lnSpc>
                <a:spcPct val="200000"/>
              </a:lnSpc>
              <a:buFont typeface="Arial" panose="020B0604020202020204" pitchFamily="34" charset="0"/>
              <a:buChar char="•"/>
            </a:pPr>
            <a:r>
              <a:rPr lang="en-US" sz="2000" dirty="0" smtClean="0"/>
              <a:t>Critical Thinking: 52.56%</a:t>
            </a:r>
          </a:p>
          <a:p>
            <a:pPr marL="342900" indent="-342900">
              <a:lnSpc>
                <a:spcPct val="200000"/>
              </a:lnSpc>
              <a:buFont typeface="Arial" panose="020B0604020202020204" pitchFamily="34" charset="0"/>
              <a:buChar char="•"/>
            </a:pPr>
            <a:r>
              <a:rPr lang="en-US" sz="2000" dirty="0"/>
              <a:t>Time Management: </a:t>
            </a:r>
            <a:r>
              <a:rPr lang="en-US" sz="2000" dirty="0" smtClean="0"/>
              <a:t>66.03%</a:t>
            </a:r>
            <a:endParaRPr lang="en-US" sz="2000" dirty="0"/>
          </a:p>
        </p:txBody>
      </p:sp>
      <p:sp>
        <p:nvSpPr>
          <p:cNvPr id="12" name="TextBox 11"/>
          <p:cNvSpPr txBox="1"/>
          <p:nvPr/>
        </p:nvSpPr>
        <p:spPr>
          <a:xfrm>
            <a:off x="6134100" y="1809911"/>
            <a:ext cx="5171089" cy="4801314"/>
          </a:xfrm>
          <a:prstGeom prst="rect">
            <a:avLst/>
          </a:prstGeom>
          <a:noFill/>
        </p:spPr>
        <p:txBody>
          <a:bodyPr wrap="square" rtlCol="0">
            <a:spAutoFit/>
          </a:bodyPr>
          <a:lstStyle/>
          <a:p>
            <a:r>
              <a:rPr lang="en-US" sz="2800" dirty="0" smtClean="0"/>
              <a:t>Employers</a:t>
            </a:r>
          </a:p>
          <a:p>
            <a:endParaRPr lang="en-US" sz="2000" dirty="0"/>
          </a:p>
          <a:p>
            <a:pPr marL="342900" indent="-342900">
              <a:lnSpc>
                <a:spcPct val="200000"/>
              </a:lnSpc>
              <a:buFont typeface="Arial" panose="020B0604020202020204" pitchFamily="34" charset="0"/>
              <a:buChar char="•"/>
            </a:pPr>
            <a:r>
              <a:rPr lang="en-US" sz="2000" dirty="0" smtClean="0"/>
              <a:t>Command of Workplace English: 76.09%</a:t>
            </a:r>
          </a:p>
          <a:p>
            <a:pPr marL="342900" indent="-342900">
              <a:lnSpc>
                <a:spcPct val="200000"/>
              </a:lnSpc>
              <a:buFont typeface="Arial" panose="020B0604020202020204" pitchFamily="34" charset="0"/>
              <a:buChar char="•"/>
            </a:pPr>
            <a:r>
              <a:rPr lang="en-US" sz="2000" dirty="0" smtClean="0"/>
              <a:t>Basic Computer Skills: 80.43%</a:t>
            </a:r>
          </a:p>
          <a:p>
            <a:pPr marL="342900" indent="-342900">
              <a:lnSpc>
                <a:spcPct val="200000"/>
              </a:lnSpc>
              <a:buFont typeface="Arial" panose="020B0604020202020204" pitchFamily="34" charset="0"/>
              <a:buChar char="•"/>
            </a:pPr>
            <a:r>
              <a:rPr lang="en-US" sz="2000" dirty="0" smtClean="0"/>
              <a:t>Degree or Credential: 28.26%</a:t>
            </a:r>
          </a:p>
          <a:p>
            <a:pPr marL="342900" indent="-342900">
              <a:lnSpc>
                <a:spcPct val="200000"/>
              </a:lnSpc>
              <a:buFont typeface="Arial" panose="020B0604020202020204" pitchFamily="34" charset="0"/>
              <a:buChar char="•"/>
            </a:pPr>
            <a:r>
              <a:rPr lang="en-US" sz="2000" dirty="0" smtClean="0"/>
              <a:t>Soft Skills 63.04%</a:t>
            </a:r>
          </a:p>
          <a:p>
            <a:pPr marL="342900" indent="-342900">
              <a:lnSpc>
                <a:spcPct val="200000"/>
              </a:lnSpc>
              <a:buFont typeface="Arial" panose="020B0604020202020204" pitchFamily="34" charset="0"/>
              <a:buChar char="•"/>
            </a:pPr>
            <a:r>
              <a:rPr lang="en-US" sz="2000" b="1" dirty="0" smtClean="0">
                <a:solidFill>
                  <a:schemeClr val="accent4"/>
                </a:solidFill>
              </a:rPr>
              <a:t>Critical Thinking: 76.09%</a:t>
            </a:r>
          </a:p>
          <a:p>
            <a:pPr marL="342900" indent="-342900">
              <a:lnSpc>
                <a:spcPct val="150000"/>
              </a:lnSpc>
              <a:spcBef>
                <a:spcPts val="1000"/>
              </a:spcBef>
              <a:buFont typeface="Arial" panose="020B0604020202020204" pitchFamily="34" charset="0"/>
              <a:buChar char="•"/>
            </a:pPr>
            <a:r>
              <a:rPr lang="en-US" sz="2000" b="1" dirty="0" smtClean="0">
                <a:solidFill>
                  <a:schemeClr val="accent4"/>
                </a:solidFill>
              </a:rPr>
              <a:t>Time Management: 80.43%</a:t>
            </a:r>
          </a:p>
          <a:p>
            <a:endParaRPr lang="en-US" dirty="0"/>
          </a:p>
        </p:txBody>
      </p:sp>
      <p:sp>
        <p:nvSpPr>
          <p:cNvPr id="5" name="Title 1"/>
          <p:cNvSpPr>
            <a:spLocks noGrp="1"/>
          </p:cNvSpPr>
          <p:nvPr>
            <p:ph type="title"/>
          </p:nvPr>
        </p:nvSpPr>
        <p:spPr>
          <a:xfrm>
            <a:off x="190500" y="342900"/>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The Skills That Mattered Most</a:t>
            </a:r>
            <a:endParaRPr lang="en-US" dirty="0"/>
          </a:p>
        </p:txBody>
      </p:sp>
      <p:sp>
        <p:nvSpPr>
          <p:cNvPr id="2" name="Up Arrow 1"/>
          <p:cNvSpPr/>
          <p:nvPr/>
        </p:nvSpPr>
        <p:spPr>
          <a:xfrm>
            <a:off x="9326881" y="5219114"/>
            <a:ext cx="182880" cy="27502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9648093" y="5835748"/>
            <a:ext cx="182880" cy="27502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0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1" y="1654121"/>
            <a:ext cx="6046640" cy="5007936"/>
          </a:xfrm>
        </p:spPr>
        <p:txBody>
          <a:bodyPr>
            <a:normAutofit lnSpcReduction="10000"/>
          </a:bodyPr>
          <a:lstStyle/>
          <a:p>
            <a:pPr marL="0" indent="0">
              <a:lnSpc>
                <a:spcPct val="150000"/>
              </a:lnSpc>
              <a:buNone/>
            </a:pPr>
            <a:r>
              <a:rPr lang="en-US" dirty="0" smtClean="0"/>
              <a:t>Student courses:</a:t>
            </a:r>
          </a:p>
          <a:p>
            <a:pPr lvl="1">
              <a:lnSpc>
                <a:spcPct val="100000"/>
              </a:lnSpc>
              <a:spcAft>
                <a:spcPts val="400"/>
              </a:spcAft>
            </a:pPr>
            <a:r>
              <a:rPr lang="en-US" sz="2000" dirty="0" smtClean="0"/>
              <a:t>Simple navigation</a:t>
            </a:r>
          </a:p>
          <a:p>
            <a:pPr lvl="1">
              <a:lnSpc>
                <a:spcPct val="100000"/>
              </a:lnSpc>
              <a:spcAft>
                <a:spcPts val="400"/>
              </a:spcAft>
            </a:pPr>
            <a:r>
              <a:rPr lang="en-US" sz="2000" dirty="0" smtClean="0"/>
              <a:t>Require minimal computer skills</a:t>
            </a:r>
          </a:p>
          <a:p>
            <a:pPr lvl="1">
              <a:lnSpc>
                <a:spcPct val="100000"/>
              </a:lnSpc>
              <a:spcAft>
                <a:spcPts val="400"/>
              </a:spcAft>
            </a:pPr>
            <a:r>
              <a:rPr lang="en-US" sz="2000" dirty="0" smtClean="0"/>
              <a:t>Edited by a plain language expert. Written at ~ the 4</a:t>
            </a:r>
            <a:r>
              <a:rPr lang="en-US" sz="2000" baseline="30000" dirty="0" smtClean="0"/>
              <a:t>th</a:t>
            </a:r>
            <a:r>
              <a:rPr lang="en-US" sz="2000" dirty="0" smtClean="0"/>
              <a:t> grade level</a:t>
            </a:r>
          </a:p>
          <a:p>
            <a:pPr lvl="1">
              <a:lnSpc>
                <a:spcPct val="100000"/>
              </a:lnSpc>
              <a:spcAft>
                <a:spcPts val="400"/>
              </a:spcAft>
            </a:pPr>
            <a:r>
              <a:rPr lang="en-US" sz="2000" dirty="0" smtClean="0"/>
              <a:t>Completion time will vary, depending on student skill levels</a:t>
            </a:r>
          </a:p>
          <a:p>
            <a:pPr marL="0" indent="0">
              <a:lnSpc>
                <a:spcPct val="150000"/>
              </a:lnSpc>
              <a:buNone/>
            </a:pPr>
            <a:r>
              <a:rPr lang="en-US" dirty="0" smtClean="0"/>
              <a:t>Instructor course:</a:t>
            </a:r>
          </a:p>
          <a:p>
            <a:pPr lvl="1">
              <a:lnSpc>
                <a:spcPct val="150000"/>
              </a:lnSpc>
            </a:pPr>
            <a:r>
              <a:rPr lang="en-US" sz="2000" dirty="0" smtClean="0"/>
              <a:t>All the features you are used to (and MORE!)</a:t>
            </a:r>
          </a:p>
          <a:p>
            <a:pPr lvl="1">
              <a:lnSpc>
                <a:spcPct val="100000"/>
              </a:lnSpc>
            </a:pPr>
            <a:r>
              <a:rPr lang="en-US" sz="2000" dirty="0" smtClean="0"/>
              <a:t>Not a how-to. Focuses on areas of greatest difficulty, suggests additional activities</a:t>
            </a:r>
          </a:p>
          <a:p>
            <a:pPr lvl="1">
              <a:lnSpc>
                <a:spcPct val="100000"/>
              </a:lnSpc>
            </a:pPr>
            <a:r>
              <a:rPr lang="en-US" sz="2000" dirty="0" smtClean="0"/>
              <a:t>Five modules</a:t>
            </a:r>
          </a:p>
        </p:txBody>
      </p:sp>
      <p:sp>
        <p:nvSpPr>
          <p:cNvPr id="4" name="Title 1"/>
          <p:cNvSpPr>
            <a:spLocks noGrp="1"/>
          </p:cNvSpPr>
          <p:nvPr>
            <p:ph type="title"/>
          </p:nvPr>
        </p:nvSpPr>
        <p:spPr>
          <a:xfrm>
            <a:off x="190500" y="314044"/>
            <a:ext cx="11811000" cy="1325563"/>
          </a:xfrm>
        </p:spPr>
        <p:style>
          <a:lnRef idx="3">
            <a:schemeClr val="lt1"/>
          </a:lnRef>
          <a:fillRef idx="1">
            <a:schemeClr val="accent3"/>
          </a:fillRef>
          <a:effectRef idx="1">
            <a:schemeClr val="accent3"/>
          </a:effectRef>
          <a:fontRef idx="minor">
            <a:schemeClr val="lt1"/>
          </a:fontRef>
        </p:style>
        <p:txBody>
          <a:bodyPr/>
          <a:lstStyle/>
          <a:p>
            <a:r>
              <a:rPr lang="en-US" dirty="0" smtClean="0"/>
              <a:t>The Courses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537" y="1986186"/>
            <a:ext cx="1502690" cy="13905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141" y="2351777"/>
            <a:ext cx="5303483" cy="3829667"/>
          </a:xfrm>
          <a:prstGeom prst="rect">
            <a:avLst/>
          </a:prstGeom>
        </p:spPr>
      </p:pic>
    </p:spTree>
    <p:extLst>
      <p:ext uri="{BB962C8B-B14F-4D97-AF65-F5344CB8AC3E}">
        <p14:creationId xmlns:p14="http://schemas.microsoft.com/office/powerpoint/2010/main" val="2686205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 y="1650987"/>
            <a:ext cx="7543800" cy="4937760"/>
          </a:xfrm>
        </p:spPr>
        <p:txBody>
          <a:bodyPr>
            <a:normAutofit/>
          </a:bodyPr>
          <a:lstStyle/>
          <a:p>
            <a:pPr marL="0" indent="0">
              <a:lnSpc>
                <a:spcPct val="110000"/>
              </a:lnSpc>
              <a:buNone/>
            </a:pPr>
            <a:r>
              <a:rPr lang="en-US" dirty="0" smtClean="0"/>
              <a:t>Students learn to:</a:t>
            </a:r>
          </a:p>
          <a:p>
            <a:pPr>
              <a:lnSpc>
                <a:spcPct val="100000"/>
              </a:lnSpc>
            </a:pPr>
            <a:r>
              <a:rPr lang="en-US" sz="2200" dirty="0" smtClean="0"/>
              <a:t>Distinguish </a:t>
            </a:r>
            <a:r>
              <a:rPr lang="en-US" sz="2200" dirty="0"/>
              <a:t>between a job and a career</a:t>
            </a:r>
          </a:p>
          <a:p>
            <a:pPr>
              <a:lnSpc>
                <a:spcPct val="100000"/>
              </a:lnSpc>
            </a:pPr>
            <a:r>
              <a:rPr lang="en-US" sz="2200" dirty="0" smtClean="0"/>
              <a:t>Complete </a:t>
            </a:r>
            <a:r>
              <a:rPr lang="en-US" sz="2200" dirty="0"/>
              <a:t>a career self-assessment</a:t>
            </a:r>
          </a:p>
          <a:p>
            <a:pPr>
              <a:lnSpc>
                <a:spcPct val="100000"/>
              </a:lnSpc>
            </a:pPr>
            <a:r>
              <a:rPr lang="en-US" sz="2200" dirty="0" smtClean="0"/>
              <a:t>Research </a:t>
            </a:r>
            <a:r>
              <a:rPr lang="en-US" sz="2200" dirty="0"/>
              <a:t>careers</a:t>
            </a:r>
          </a:p>
          <a:p>
            <a:pPr>
              <a:lnSpc>
                <a:spcPct val="100000"/>
              </a:lnSpc>
            </a:pPr>
            <a:r>
              <a:rPr lang="en-US" sz="2200" dirty="0" smtClean="0"/>
              <a:t>Identify </a:t>
            </a:r>
            <a:r>
              <a:rPr lang="en-US" sz="2200" dirty="0"/>
              <a:t>important factors when choosing a career</a:t>
            </a:r>
          </a:p>
          <a:p>
            <a:pPr>
              <a:lnSpc>
                <a:spcPct val="100000"/>
              </a:lnSpc>
            </a:pPr>
            <a:r>
              <a:rPr lang="en-US" sz="2200" dirty="0" smtClean="0"/>
              <a:t>Differentiate </a:t>
            </a:r>
            <a:r>
              <a:rPr lang="en-US" sz="2200" dirty="0"/>
              <a:t>between short- and long-term goals</a:t>
            </a:r>
          </a:p>
          <a:p>
            <a:pPr>
              <a:lnSpc>
                <a:spcPct val="100000"/>
              </a:lnSpc>
            </a:pPr>
            <a:r>
              <a:rPr lang="en-US" sz="2200" dirty="0" smtClean="0"/>
              <a:t>Practice </a:t>
            </a:r>
            <a:r>
              <a:rPr lang="en-US" sz="2200" dirty="0"/>
              <a:t>writing SMART career goals</a:t>
            </a:r>
          </a:p>
          <a:p>
            <a:pPr>
              <a:lnSpc>
                <a:spcPct val="100000"/>
              </a:lnSpc>
            </a:pPr>
            <a:r>
              <a:rPr lang="en-US" sz="2200" dirty="0" smtClean="0"/>
              <a:t>Create </a:t>
            </a:r>
            <a:r>
              <a:rPr lang="en-US" sz="2200" dirty="0"/>
              <a:t>a career </a:t>
            </a:r>
            <a:r>
              <a:rPr lang="en-US" sz="2200" dirty="0" smtClean="0"/>
              <a:t>plan</a:t>
            </a:r>
            <a:r>
              <a:rPr lang="en-US" sz="2200" dirty="0"/>
              <a:t> </a:t>
            </a:r>
            <a:endParaRPr lang="en-US" sz="2200" dirty="0" smtClean="0"/>
          </a:p>
        </p:txBody>
      </p:sp>
      <p:sp>
        <p:nvSpPr>
          <p:cNvPr id="11" name="Title 1"/>
          <p:cNvSpPr>
            <a:spLocks noGrp="1"/>
          </p:cNvSpPr>
          <p:nvPr>
            <p:ph type="title"/>
          </p:nvPr>
        </p:nvSpPr>
        <p:spPr>
          <a:xfrm>
            <a:off x="146304" y="325424"/>
            <a:ext cx="7626096" cy="1325563"/>
          </a:xfrm>
        </p:spPr>
        <p:style>
          <a:lnRef idx="3">
            <a:schemeClr val="lt1"/>
          </a:lnRef>
          <a:fillRef idx="1">
            <a:schemeClr val="accent3"/>
          </a:fillRef>
          <a:effectRef idx="1">
            <a:schemeClr val="accent3"/>
          </a:effectRef>
          <a:fontRef idx="minor">
            <a:schemeClr val="lt1"/>
          </a:fontRef>
        </p:style>
        <p:txBody>
          <a:bodyPr/>
          <a:lstStyle/>
          <a:p>
            <a:r>
              <a:rPr lang="en-US" dirty="0" smtClean="0"/>
              <a:t>Setting Career Goals</a:t>
            </a: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221" b="3692"/>
          <a:stretch/>
        </p:blipFill>
        <p:spPr>
          <a:xfrm>
            <a:off x="7924800" y="325424"/>
            <a:ext cx="4076700" cy="4127387"/>
          </a:xfrm>
          <a:prstGeom prst="rect">
            <a:avLst/>
          </a:prstGeom>
        </p:spPr>
      </p:pic>
    </p:spTree>
    <p:extLst>
      <p:ext uri="{BB962C8B-B14F-4D97-AF65-F5344CB8AC3E}">
        <p14:creationId xmlns:p14="http://schemas.microsoft.com/office/powerpoint/2010/main" val="371387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264" y="338645"/>
            <a:ext cx="7537704" cy="1325563"/>
          </a:xfrm>
        </p:spPr>
        <p:style>
          <a:lnRef idx="3">
            <a:schemeClr val="lt1"/>
          </a:lnRef>
          <a:fillRef idx="1">
            <a:schemeClr val="accent3"/>
          </a:fillRef>
          <a:effectRef idx="1">
            <a:schemeClr val="accent3"/>
          </a:effectRef>
          <a:fontRef idx="minor">
            <a:schemeClr val="lt1"/>
          </a:fontRef>
        </p:style>
        <p:txBody>
          <a:bodyPr/>
          <a:lstStyle/>
          <a:p>
            <a:r>
              <a:rPr lang="en-US" dirty="0" smtClean="0"/>
              <a:t>Tailoring Your Resume</a:t>
            </a:r>
            <a:endParaRPr lang="en-US" dirty="0"/>
          </a:p>
        </p:txBody>
      </p:sp>
      <p:sp>
        <p:nvSpPr>
          <p:cNvPr id="5" name="Content Placeholder 2"/>
          <p:cNvSpPr>
            <a:spLocks noGrp="1"/>
          </p:cNvSpPr>
          <p:nvPr>
            <p:ph idx="1"/>
          </p:nvPr>
        </p:nvSpPr>
        <p:spPr>
          <a:xfrm>
            <a:off x="207264" y="1664208"/>
            <a:ext cx="7482840" cy="5193792"/>
          </a:xfrm>
        </p:spPr>
        <p:txBody>
          <a:bodyPr>
            <a:noAutofit/>
          </a:bodyPr>
          <a:lstStyle/>
          <a:p>
            <a:pPr marL="0" indent="0">
              <a:lnSpc>
                <a:spcPct val="110000"/>
              </a:lnSpc>
              <a:buNone/>
            </a:pPr>
            <a:r>
              <a:rPr lang="en-US" dirty="0" smtClean="0"/>
              <a:t>Students learn to:</a:t>
            </a:r>
          </a:p>
          <a:p>
            <a:pPr>
              <a:lnSpc>
                <a:spcPct val="100000"/>
              </a:lnSpc>
            </a:pPr>
            <a:r>
              <a:rPr lang="en-US" sz="2200" dirty="0" smtClean="0"/>
              <a:t>Customize </a:t>
            </a:r>
            <a:r>
              <a:rPr lang="en-US" sz="2200" dirty="0"/>
              <a:t>their resume for specific job </a:t>
            </a:r>
            <a:r>
              <a:rPr lang="en-US" sz="2200" dirty="0" smtClean="0"/>
              <a:t>postings</a:t>
            </a:r>
          </a:p>
          <a:p>
            <a:pPr>
              <a:lnSpc>
                <a:spcPct val="100000"/>
              </a:lnSpc>
            </a:pPr>
            <a:r>
              <a:rPr lang="en-US" sz="2200" dirty="0" smtClean="0"/>
              <a:t>Write </a:t>
            </a:r>
            <a:r>
              <a:rPr lang="en-US" sz="2200" dirty="0"/>
              <a:t>about their skills and </a:t>
            </a:r>
            <a:r>
              <a:rPr lang="en-US" sz="2200" dirty="0" smtClean="0"/>
              <a:t>accomplishments</a:t>
            </a:r>
          </a:p>
          <a:p>
            <a:pPr>
              <a:lnSpc>
                <a:spcPct val="100000"/>
              </a:lnSpc>
            </a:pPr>
            <a:r>
              <a:rPr lang="en-US" sz="2200" dirty="0" smtClean="0"/>
              <a:t>Use </a:t>
            </a:r>
            <a:r>
              <a:rPr lang="en-US" sz="2200" dirty="0"/>
              <a:t>keywords to make their resume more likely to be accepted </a:t>
            </a:r>
            <a:endParaRPr lang="en-US" sz="2200" dirty="0" smtClean="0"/>
          </a:p>
          <a:p>
            <a:pPr>
              <a:lnSpc>
                <a:spcPct val="100000"/>
              </a:lnSpc>
            </a:pPr>
            <a:r>
              <a:rPr lang="en-US" sz="2200" dirty="0" smtClean="0"/>
              <a:t>Write </a:t>
            </a:r>
            <a:r>
              <a:rPr lang="en-US" sz="2200" dirty="0"/>
              <a:t>a professional </a:t>
            </a:r>
            <a:r>
              <a:rPr lang="en-US" sz="2200" dirty="0" smtClean="0"/>
              <a:t>summary</a:t>
            </a:r>
          </a:p>
          <a:p>
            <a:pPr>
              <a:lnSpc>
                <a:spcPct val="100000"/>
              </a:lnSpc>
            </a:pPr>
            <a:r>
              <a:rPr lang="en-US" sz="2200" dirty="0" smtClean="0"/>
              <a:t>Identify </a:t>
            </a:r>
            <a:r>
              <a:rPr lang="en-US" sz="2200" dirty="0"/>
              <a:t>core </a:t>
            </a:r>
            <a:r>
              <a:rPr lang="en-US" sz="2200" dirty="0" smtClean="0"/>
              <a:t>qualifications</a:t>
            </a:r>
          </a:p>
          <a:p>
            <a:pPr>
              <a:lnSpc>
                <a:spcPct val="100000"/>
              </a:lnSpc>
            </a:pPr>
            <a:r>
              <a:rPr lang="en-US" sz="2200" dirty="0" smtClean="0"/>
              <a:t>Describe </a:t>
            </a:r>
            <a:r>
              <a:rPr lang="en-US" sz="2200" dirty="0"/>
              <a:t>their work and </a:t>
            </a:r>
            <a:r>
              <a:rPr lang="en-US" sz="2200" dirty="0" smtClean="0"/>
              <a:t>education</a:t>
            </a:r>
          </a:p>
          <a:p>
            <a:pPr>
              <a:lnSpc>
                <a:spcPct val="100000"/>
              </a:lnSpc>
            </a:pPr>
            <a:r>
              <a:rPr lang="en-US" sz="2200" dirty="0" smtClean="0"/>
              <a:t>Write </a:t>
            </a:r>
            <a:r>
              <a:rPr lang="en-US" sz="2200" dirty="0"/>
              <a:t>a cover </a:t>
            </a:r>
            <a:r>
              <a:rPr lang="en-US" sz="2200" dirty="0" smtClean="0"/>
              <a:t>letter</a:t>
            </a:r>
          </a:p>
          <a:p>
            <a:pPr>
              <a:lnSpc>
                <a:spcPct val="100000"/>
              </a:lnSpc>
            </a:pPr>
            <a:r>
              <a:rPr lang="en-US" sz="2200" dirty="0" smtClean="0"/>
              <a:t>Use </a:t>
            </a:r>
            <a:r>
              <a:rPr lang="en-US" sz="2200" dirty="0"/>
              <a:t>a </a:t>
            </a:r>
            <a:r>
              <a:rPr lang="en-US" sz="2200" dirty="0" smtClean="0"/>
              <a:t>resume template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262" r="18519"/>
          <a:stretch/>
        </p:blipFill>
        <p:spPr>
          <a:xfrm>
            <a:off x="7919356" y="338645"/>
            <a:ext cx="4082143" cy="4114800"/>
          </a:xfrm>
          <a:prstGeom prst="rect">
            <a:avLst/>
          </a:prstGeom>
        </p:spPr>
      </p:pic>
    </p:spTree>
    <p:extLst>
      <p:ext uri="{BB962C8B-B14F-4D97-AF65-F5344CB8AC3E}">
        <p14:creationId xmlns:p14="http://schemas.microsoft.com/office/powerpoint/2010/main" val="2327485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1881</TotalTime>
  <Words>4140</Words>
  <Application>Microsoft Office PowerPoint</Application>
  <PresentationFormat>Widescreen</PresentationFormat>
  <Paragraphs>393</Paragraphs>
  <Slides>28</Slides>
  <Notes>28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Georgia</vt:lpstr>
      <vt:lpstr>Office Theme</vt:lpstr>
      <vt:lpstr>PowerPoint Presentation</vt:lpstr>
      <vt:lpstr>What We’ll Talk About</vt:lpstr>
      <vt:lpstr>The Need</vt:lpstr>
      <vt:lpstr>The Solution</vt:lpstr>
      <vt:lpstr>And the Survey Says…</vt:lpstr>
      <vt:lpstr>The Skills That Mattered Most</vt:lpstr>
      <vt:lpstr>The Courses</vt:lpstr>
      <vt:lpstr>Setting Career Goals</vt:lpstr>
      <vt:lpstr>Tailoring Your Resume</vt:lpstr>
      <vt:lpstr>Acing the Interview</vt:lpstr>
      <vt:lpstr>Communicating at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Instructor Course</vt:lpstr>
      <vt:lpstr>PowerPoint Presentation</vt:lpstr>
      <vt:lpstr>www.proliteracy.org</vt:lpstr>
      <vt:lpstr>PowerPoint Presentation</vt:lpstr>
      <vt:lpstr>PowerPoint Presentation</vt:lpstr>
      <vt:lpstr>Additional Resources</vt:lpstr>
      <vt:lpstr>PowerPoint Presentation</vt:lpstr>
      <vt:lpstr>Thank you for attending: Using Online Learning to Prepare Adults for the Workplace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Online Learning to Prepare Low-Skilled Adults for the Workplace</dc:title>
  <dc:creator>Alicia Suskin</dc:creator>
  <cp:lastModifiedBy>Robin Morgan</cp:lastModifiedBy>
  <cp:revision>177</cp:revision>
  <cp:lastPrinted>2019-07-30T14:35:52Z</cp:lastPrinted>
  <dcterms:created xsi:type="dcterms:W3CDTF">2019-03-26T14:41:25Z</dcterms:created>
  <dcterms:modified xsi:type="dcterms:W3CDTF">2019-09-03T20:52:15Z</dcterms:modified>
</cp:coreProperties>
</file>