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0" r:id="rId3"/>
    <p:sldId id="258" r:id="rId4"/>
    <p:sldId id="263" r:id="rId5"/>
    <p:sldId id="259" r:id="rId6"/>
    <p:sldId id="270" r:id="rId7"/>
    <p:sldId id="257" r:id="rId8"/>
    <p:sldId id="271" r:id="rId9"/>
    <p:sldId id="264" r:id="rId10"/>
    <p:sldId id="265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4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Tuesday, September 03, 2019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Tuesday, September 03,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Tuesday, September 03,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Tuesday, September 03, 2019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Tuesday, September 03, 2019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Tuesday, September 03, 2019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Tuesday, September 03, 2019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Tuesday, September 03, 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Tuesday, September 03, 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Tuesday, September 03, 2019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Tuesday, September 03, 2019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B385921-A91A-409C-921C-0E0EC1E750EC}" type="datetime2">
              <a:rPr lang="en-US" smtClean="0"/>
              <a:t>Tuesday, September 03,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Thick Descriptions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Literacy Healing</a:t>
            </a:r>
            <a:endParaRPr lang="en-US" dirty="0"/>
          </a:p>
        </p:txBody>
      </p:sp>
      <p:pic>
        <p:nvPicPr>
          <p:cNvPr id="4" name="Picture 3" descr="2018 TD logo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2" t="9267" r="9262" b="8341"/>
          <a:stretch/>
        </p:blipFill>
        <p:spPr>
          <a:xfrm>
            <a:off x="4330699" y="5006769"/>
            <a:ext cx="987017" cy="9981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53816" y="6200338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Science Empowerment/Cultural Intelligence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86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18 TD logo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2" t="9267" r="9262" b="8341"/>
          <a:stretch/>
        </p:blipFill>
        <p:spPr>
          <a:xfrm>
            <a:off x="4140199" y="5006769"/>
            <a:ext cx="987017" cy="9981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16100" y="6200338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Science Empowerment/Cultural Intelligence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1900" y="348734"/>
            <a:ext cx="7213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How to Execute </a:t>
            </a:r>
            <a:r>
              <a:rPr lang="en-US" sz="3200" dirty="0" smtClean="0"/>
              <a:t>Literacy</a:t>
            </a:r>
            <a:r>
              <a:rPr lang="en-US" sz="3200" dirty="0" smtClean="0"/>
              <a:t> </a:t>
            </a:r>
            <a:r>
              <a:rPr lang="en-US" sz="3200" dirty="0" smtClean="0"/>
              <a:t>Thinking?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291816" y="16002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3)  Know there </a:t>
            </a:r>
            <a:r>
              <a:rPr lang="en-US" sz="2400" dirty="0" smtClean="0"/>
              <a:t>will be</a:t>
            </a:r>
            <a:r>
              <a:rPr lang="en-US" sz="2400" dirty="0" smtClean="0"/>
              <a:t> </a:t>
            </a:r>
            <a:r>
              <a:rPr lang="en-US" sz="2400" dirty="0" smtClean="0"/>
              <a:t>discomfort but </a:t>
            </a:r>
            <a:r>
              <a:rPr lang="en-US" sz="2400" b="1" i="1" dirty="0" smtClean="0"/>
              <a:t>continue </a:t>
            </a:r>
            <a:r>
              <a:rPr lang="en-US" sz="2400" dirty="0" smtClean="0"/>
              <a:t>to try.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291816" y="2766367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4)  Take the bias test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3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18 TD logo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2" t="9267" r="9262" b="8341"/>
          <a:stretch/>
        </p:blipFill>
        <p:spPr>
          <a:xfrm>
            <a:off x="3989590" y="5006769"/>
            <a:ext cx="987017" cy="9981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4520" y="6266576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Science Empowerment/Cultural Intelligence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400" y="856734"/>
            <a:ext cx="82042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 smtClean="0"/>
          </a:p>
          <a:p>
            <a:pPr algn="ctr"/>
            <a:r>
              <a:rPr lang="en-US" sz="6600" dirty="0" smtClean="0"/>
              <a:t>Follow Us</a:t>
            </a:r>
          </a:p>
          <a:p>
            <a:pPr algn="ctr"/>
            <a:endParaRPr lang="en-US" sz="6600" dirty="0" smtClean="0"/>
          </a:p>
          <a:p>
            <a:pPr algn="ctr"/>
            <a:r>
              <a:rPr lang="en-US" sz="2400" dirty="0" smtClean="0"/>
              <a:t>Facebook/</a:t>
            </a:r>
            <a:r>
              <a:rPr lang="en-US" sz="2400" dirty="0" err="1" smtClean="0"/>
              <a:t>Instagram</a:t>
            </a:r>
            <a:r>
              <a:rPr lang="en-US" sz="2400" dirty="0" smtClean="0"/>
              <a:t>/Twitter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726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18 TD logo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2" t="9267" r="9262" b="8341"/>
          <a:stretch/>
        </p:blipFill>
        <p:spPr>
          <a:xfrm>
            <a:off x="4002291" y="5202225"/>
            <a:ext cx="987017" cy="9981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52600" y="6200338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Science Empowerment/Cultural Intelligence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8000" y="622300"/>
            <a:ext cx="3213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Thick Descriptions?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0699" y="2421930"/>
            <a:ext cx="28321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Who is Clifford Geertz?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9900" y="4170760"/>
            <a:ext cx="3797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is anthropology needed?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95800" y="424934"/>
            <a:ext cx="43815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are an Oklahoma-based organization.  The term is everything and everyone is </a:t>
            </a:r>
            <a:r>
              <a:rPr lang="en-US" b="1" i="1" dirty="0" smtClean="0"/>
              <a:t>thick-in-description.  </a:t>
            </a:r>
            <a:r>
              <a:rPr lang="en-US" dirty="0" smtClean="0"/>
              <a:t>This term is coined by Clifford Geertz, a famous anthropologist. </a:t>
            </a:r>
            <a:endParaRPr lang="en-US" b="1" i="1" dirty="0"/>
          </a:p>
        </p:txBody>
      </p:sp>
      <p:pic>
        <p:nvPicPr>
          <p:cNvPr id="8" name="Picture 7" descr="Unknown copy 24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266" y="2159000"/>
            <a:ext cx="1079499" cy="16221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495800" y="4064000"/>
            <a:ext cx="401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helps us understand each other through natural and social sciences.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28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18 TD logo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2" t="9267" r="9262" b="8341"/>
          <a:stretch/>
        </p:blipFill>
        <p:spPr>
          <a:xfrm>
            <a:off x="7139191" y="4249440"/>
            <a:ext cx="987017" cy="9981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27300" y="197534"/>
            <a:ext cx="4250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About Me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20898" y="2497165"/>
            <a:ext cx="539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Native Californian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71699" y="2852397"/>
            <a:ext cx="539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Moved to Oklahoma </a:t>
            </a:r>
            <a:r>
              <a:rPr lang="en-US" dirty="0"/>
              <a:t>-</a:t>
            </a:r>
            <a:r>
              <a:rPr lang="en-US" dirty="0" smtClean="0"/>
              <a:t> 2002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60116" y="3221729"/>
            <a:ext cx="6286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Obtained two Masters from the University of Oklahoma. </a:t>
            </a:r>
          </a:p>
          <a:p>
            <a:pPr algn="ctr"/>
            <a:r>
              <a:rPr lang="en-US" dirty="0" smtClean="0"/>
              <a:t>Library and Information Studies</a:t>
            </a:r>
          </a:p>
          <a:p>
            <a:pPr algn="ctr"/>
            <a:r>
              <a:rPr lang="en-US" dirty="0" smtClean="0"/>
              <a:t>Anthropology </a:t>
            </a:r>
            <a:endParaRPr lang="en-US" dirty="0"/>
          </a:p>
        </p:txBody>
      </p:sp>
      <p:pic>
        <p:nvPicPr>
          <p:cNvPr id="9" name="Picture 8" descr="Unknown-6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166" y="4249440"/>
            <a:ext cx="1123950" cy="1123950"/>
          </a:xfrm>
          <a:prstGeom prst="rect">
            <a:avLst/>
          </a:prstGeom>
        </p:spPr>
      </p:pic>
      <p:pic>
        <p:nvPicPr>
          <p:cNvPr id="10" name="Picture 9" descr="47287542_10107074569038827_4613829821288415232_n copy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320" y="729565"/>
            <a:ext cx="1624453" cy="161993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101566" y="4249440"/>
            <a:ext cx="349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Wife and Mother of </a:t>
            </a:r>
            <a:r>
              <a:rPr lang="en-US" dirty="0" smtClean="0"/>
              <a:t>Two</a:t>
            </a:r>
          </a:p>
          <a:p>
            <a:pPr algn="ctr"/>
            <a:r>
              <a:rPr lang="en-US" dirty="0" smtClean="0"/>
              <a:t>Bonus </a:t>
            </a:r>
            <a:r>
              <a:rPr lang="en-US" dirty="0" smtClean="0"/>
              <a:t>Mom of Four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28900" y="4961292"/>
            <a:ext cx="469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Director of the Guthrie Public 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1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18 TD logo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2" t="9267" r="9262" b="8341"/>
          <a:stretch/>
        </p:blipFill>
        <p:spPr>
          <a:xfrm>
            <a:off x="4114799" y="5202225"/>
            <a:ext cx="987017" cy="9981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66900" y="6385004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Science Empowerment/Cultural Intelligence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5200" y="596900"/>
            <a:ext cx="726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Why is </a:t>
            </a:r>
            <a:r>
              <a:rPr lang="en-US" sz="3200" dirty="0" smtClean="0"/>
              <a:t>Literacy Healing</a:t>
            </a:r>
            <a:r>
              <a:rPr lang="en-US" sz="3200" dirty="0" smtClean="0"/>
              <a:t> </a:t>
            </a:r>
            <a:r>
              <a:rPr lang="en-US" sz="3200" dirty="0" smtClean="0"/>
              <a:t>Important?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079500" y="1560909"/>
            <a:ext cx="678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1) According </a:t>
            </a:r>
            <a:r>
              <a:rPr lang="en-US" dirty="0"/>
              <a:t>to the U.S. Census Bureau, as of 2015, the state of Oklahoma has an estimated population of 3,911,338, which is an increase of 159,987 or 4.26% since the year 2010. Oklahoma is the 28th most populous state in the United States.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1" y="2825255"/>
            <a:ext cx="6794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2) Most scientists contend that our population will continue to increase due to cost of living.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79500" y="3658968"/>
            <a:ext cx="6921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3)  New Oklahomans bring their beliefs/perspectives and understandings.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79500" y="44704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4)  </a:t>
            </a:r>
            <a:r>
              <a:rPr lang="en-US" dirty="0" smtClean="0"/>
              <a:t>“This </a:t>
            </a:r>
            <a:r>
              <a:rPr lang="en-US" dirty="0" smtClean="0"/>
              <a:t>is how we’ve always done </a:t>
            </a:r>
            <a:r>
              <a:rPr lang="en-US" dirty="0" smtClean="0"/>
              <a:t>it.”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16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18 TD logo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2" t="9267" r="9262" b="8341"/>
          <a:stretch/>
        </p:blipFill>
        <p:spPr>
          <a:xfrm>
            <a:off x="4152899" y="5006769"/>
            <a:ext cx="987017" cy="9981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32000" y="6200338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Science Empowerment/Cultural Intelligence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9848" y="383931"/>
            <a:ext cx="84512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1) According </a:t>
            </a:r>
            <a:r>
              <a:rPr lang="en-US" dirty="0"/>
              <a:t>to the </a:t>
            </a:r>
            <a:r>
              <a:rPr lang="en-US" dirty="0" smtClean="0"/>
              <a:t>National </a:t>
            </a:r>
          </a:p>
          <a:p>
            <a:r>
              <a:rPr lang="en-US" dirty="0" smtClean="0"/>
              <a:t>Assessment of Adult Literacy defined literacy as: </a:t>
            </a:r>
          </a:p>
          <a:p>
            <a:r>
              <a:rPr lang="en-US" dirty="0" smtClean="0"/>
              <a:t>“Using printed and written information to function in society, to achieve one’s goals, and to develop one’s knowledge and potential.”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9847" y="1845809"/>
            <a:ext cx="84512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) The study found that 30 million adults or 14% of the adult population functioned at the </a:t>
            </a:r>
            <a:r>
              <a:rPr lang="en-US" b="1" i="1" dirty="0" smtClean="0"/>
              <a:t>Below Basic </a:t>
            </a:r>
            <a:r>
              <a:rPr lang="en-US" dirty="0" smtClean="0"/>
              <a:t>level due to poor reading, writing, comprehension and math skills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9846" y="2964595"/>
            <a:ext cx="845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r>
              <a:rPr lang="en-US" dirty="0" smtClean="0"/>
              <a:t>) An additional 63 million or 29% of adults had only </a:t>
            </a:r>
            <a:r>
              <a:rPr lang="en-US" b="1" i="1" dirty="0" smtClean="0"/>
              <a:t>Basic</a:t>
            </a:r>
            <a:r>
              <a:rPr lang="en-US" dirty="0" smtClean="0"/>
              <a:t> </a:t>
            </a:r>
            <a:r>
              <a:rPr lang="en-US" dirty="0" smtClean="0"/>
              <a:t>literacy skills.  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69845" y="3529383"/>
            <a:ext cx="8451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r>
              <a:rPr lang="en-US" dirty="0" smtClean="0"/>
              <a:t>) In Oklahoma, 342,045 (12%) </a:t>
            </a:r>
            <a:r>
              <a:rPr lang="en-US" dirty="0" smtClean="0"/>
              <a:t>of adults over the age of 18 function at the </a:t>
            </a:r>
            <a:r>
              <a:rPr lang="en-US" b="1" i="1" dirty="0" smtClean="0"/>
              <a:t>Below Basic </a:t>
            </a:r>
            <a:r>
              <a:rPr lang="en-US" dirty="0" smtClean="0"/>
              <a:t>literacy level, and 883,618 (31%) adults were at the Basic literacy level.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755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18 TD logo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2" t="9267" r="9262" b="8341"/>
          <a:stretch/>
        </p:blipFill>
        <p:spPr>
          <a:xfrm>
            <a:off x="4152899" y="5006769"/>
            <a:ext cx="987017" cy="9981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32000" y="6200338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Science Empowerment/Cultural Intelligence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1867525"/>
            <a:ext cx="6527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What </a:t>
            </a:r>
            <a:r>
              <a:rPr lang="en-US" sz="4400" dirty="0" smtClean="0"/>
              <a:t>is Literacy Healing?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7751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18 TD logo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2" t="9267" r="9262" b="8341"/>
          <a:stretch/>
        </p:blipFill>
        <p:spPr>
          <a:xfrm>
            <a:off x="4368799" y="5006769"/>
            <a:ext cx="987017" cy="9981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19300" y="6228476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Science Empowerment/Cultural Intelligence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96885" y="4285750"/>
            <a:ext cx="477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Freedom Writers</a:t>
            </a:r>
            <a:r>
              <a:rPr lang="en-US" dirty="0" smtClean="0"/>
              <a:t> </a:t>
            </a:r>
            <a:r>
              <a:rPr lang="en-US" dirty="0" smtClean="0"/>
              <a:t>- </a:t>
            </a:r>
            <a:r>
              <a:rPr lang="en-US" dirty="0" smtClean="0"/>
              <a:t>2007</a:t>
            </a:r>
            <a:endParaRPr lang="en-US" dirty="0"/>
          </a:p>
        </p:txBody>
      </p:sp>
      <p:sp>
        <p:nvSpPr>
          <p:cNvPr id="4" name="AutoShape 2" descr="Image result for freedom writ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Image result for freedom writers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656" y="728406"/>
            <a:ext cx="3202829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freedom writers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140" y="489653"/>
            <a:ext cx="2517283" cy="3620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24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18 TD logo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2" t="9267" r="9262" b="8341"/>
          <a:stretch/>
        </p:blipFill>
        <p:spPr>
          <a:xfrm>
            <a:off x="4124211" y="5006769"/>
            <a:ext cx="987017" cy="9981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19300" y="6228476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Science Empowerment/Cultural Intelligence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30120" y="4283980"/>
            <a:ext cx="477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Culturally Intelligent</a:t>
            </a:r>
            <a:endParaRPr lang="en-US" dirty="0"/>
          </a:p>
        </p:txBody>
      </p:sp>
      <p:sp>
        <p:nvSpPr>
          <p:cNvPr id="4" name="AutoShape 2" descr="Image result for freedom writ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59839" y="493804"/>
            <a:ext cx="67157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CONTEXT</a:t>
            </a:r>
          </a:p>
          <a:p>
            <a:pPr algn="ctr"/>
            <a:r>
              <a:rPr lang="en-US" sz="7200" dirty="0" smtClean="0"/>
              <a:t>And</a:t>
            </a:r>
          </a:p>
          <a:p>
            <a:pPr algn="ctr"/>
            <a:r>
              <a:rPr lang="en-US" sz="7200" dirty="0" smtClean="0"/>
              <a:t>PROACTIVE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80255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18 TD logo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2" t="9267" r="9262" b="8341"/>
          <a:stretch/>
        </p:blipFill>
        <p:spPr>
          <a:xfrm>
            <a:off x="4194125" y="5202225"/>
            <a:ext cx="987017" cy="9981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17700" y="6200338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Science Empowerment/Cultural Intelligence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1900" y="348734"/>
            <a:ext cx="7213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How to Execute </a:t>
            </a:r>
            <a:r>
              <a:rPr lang="en-US" sz="3200" dirty="0" smtClean="0"/>
              <a:t>Literacy</a:t>
            </a:r>
            <a:r>
              <a:rPr lang="en-US" sz="3200" dirty="0" smtClean="0"/>
              <a:t> </a:t>
            </a:r>
            <a:r>
              <a:rPr lang="en-US" sz="3200" dirty="0" smtClean="0"/>
              <a:t>Thinking?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358900" y="13081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1)  Be willing to ask questions.  Start within </a:t>
            </a:r>
            <a:r>
              <a:rPr lang="en-US" dirty="0" smtClean="0"/>
              <a:t>“your normal” </a:t>
            </a:r>
            <a:r>
              <a:rPr lang="en-US" dirty="0" smtClean="0"/>
              <a:t>and gradually step outside your comfort zone.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11300" y="2311400"/>
            <a:ext cx="6743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2)  Read as much as you can about power dynamics/social </a:t>
            </a:r>
            <a:r>
              <a:rPr lang="en-US" dirty="0" smtClean="0"/>
              <a:t>constructs/how people learn.</a:t>
            </a:r>
            <a:endParaRPr lang="en-US" dirty="0"/>
          </a:p>
        </p:txBody>
      </p:sp>
      <p:pic>
        <p:nvPicPr>
          <p:cNvPr id="13" name="Picture 12" descr="shopping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76" y="3263855"/>
            <a:ext cx="1192001" cy="170853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960" y="3264487"/>
            <a:ext cx="1177293" cy="17802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159" y="3264487"/>
            <a:ext cx="1233914" cy="1795199"/>
          </a:xfrm>
          <a:prstGeom prst="rect">
            <a:avLst/>
          </a:prstGeom>
        </p:spPr>
      </p:pic>
      <p:pic>
        <p:nvPicPr>
          <p:cNvPr id="14" name="Picture 13" descr="download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150" y="3264487"/>
            <a:ext cx="1185313" cy="1797507"/>
          </a:xfrm>
          <a:prstGeom prst="rect">
            <a:avLst/>
          </a:prstGeom>
        </p:spPr>
      </p:pic>
      <p:pic>
        <p:nvPicPr>
          <p:cNvPr id="15" name="Picture 14" descr="unnamed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248" y="3298486"/>
            <a:ext cx="1041400" cy="17272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433" y="3332321"/>
            <a:ext cx="1079590" cy="166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7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242</TotalTime>
  <Words>432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Palatino Linotype</vt:lpstr>
      <vt:lpstr>Wingdings</vt:lpstr>
      <vt:lpstr>Elemental</vt:lpstr>
      <vt:lpstr>Thick Descriptions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Thick Descriptions</dc:title>
  <dc:creator>Suzette and Peter Chang</dc:creator>
  <cp:lastModifiedBy>Suzette Chang</cp:lastModifiedBy>
  <cp:revision>18</cp:revision>
  <dcterms:created xsi:type="dcterms:W3CDTF">2019-08-15T00:38:39Z</dcterms:created>
  <dcterms:modified xsi:type="dcterms:W3CDTF">2019-09-03T21:10:00Z</dcterms:modified>
</cp:coreProperties>
</file>