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sldIdLst>
    <p:sldId id="257" r:id="rId2"/>
    <p:sldId id="279" r:id="rId3"/>
    <p:sldId id="277" r:id="rId4"/>
    <p:sldId id="276" r:id="rId5"/>
    <p:sldId id="285" r:id="rId6"/>
    <p:sldId id="278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46874E-ECE7-459A-926C-C3F3114C43C0}">
          <p14:sldIdLst>
            <p14:sldId id="257"/>
            <p14:sldId id="279"/>
            <p14:sldId id="277"/>
            <p14:sldId id="276"/>
            <p14:sldId id="285"/>
            <p14:sldId id="278"/>
            <p14:sldId id="280"/>
          </p14:sldIdLst>
        </p14:section>
        <p14:section name="Untitled Section" id="{5E9DD37C-2F62-4A7A-B580-2D98B88594F8}">
          <p14:sldIdLst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A"/>
    <a:srgbClr val="FFD54F"/>
    <a:srgbClr val="FFFFB9"/>
    <a:srgbClr val="FFFFF7"/>
    <a:srgbClr val="FFFFE1"/>
    <a:srgbClr val="993366"/>
    <a:srgbClr val="00CC99"/>
    <a:srgbClr val="FFFFCC"/>
    <a:srgbClr val="0081E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0AA1-5579-41C3-B964-87C59589C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9E432-5A54-4A19-9CF2-70CCF531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702B-E720-417B-A2D9-1A7AE236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3F2D7-151D-4BC6-8C8B-251091D1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E6D6-D38B-4728-ACC4-36F9A1EC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5FC8-0BB1-4E72-8616-93676ED4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9DB06-5189-4CF5-BD4A-CAD2E3787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47F6-18A0-4D3D-8153-ED0AB6C5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0B20-0DE1-4D5A-9CD0-2DAF2DD4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581D-BB61-48A6-830D-4BC22E9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DB3A2-2B7A-4A2E-BF35-E859E09FC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5AC08-9493-49F6-9C94-1C2DB502C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1A7F-149A-44F5-A1F7-66C9280D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79B4-FAE6-4D21-95EC-E667D5A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3DC3-FAEA-4F34-BDE3-74166B68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AB22-F6B7-43C1-B575-C9549FB7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E7A4-AFFC-438C-9E22-E1BBDA8E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3889-230D-45D1-900A-DCD6ED12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A544-96E5-4633-81C4-7B213E43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1477D-E626-4DB8-BEC4-E6F4E0FA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D253-6333-4660-B69B-43FF09C1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2EF82-343F-4075-A909-005894C41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FD099-63A5-48D5-8610-1276F4FB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DB37D-62A5-4A5C-A95A-60484982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A5AD4-10C0-45AB-B3D4-620A6CAF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8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4727-A441-4F9D-B971-DB05E769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5227-DA10-4E56-805C-1C629F957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EA973-E2CC-4761-B9BF-33A702E8D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5A3EE-A5AC-4A12-A147-720C5CC5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C6EF-CA73-4A44-B9AC-BC619127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B9E55-B6FA-477B-B960-FB6D9BDC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49CF-8E01-4CA0-BB10-31ADCAD4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9D9FC-39DA-40AF-B4B9-DEF0C289E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B6AF5-1338-4365-8539-53F7AC8CF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1A3B81-8831-4468-9D1F-2DE4C9843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D7112-7282-42A2-85B2-2AF305368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2B341-EACC-4FD1-AD9C-2F606D0B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1B4B6-58FB-4A90-AC72-D563E75A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B80C6-B6F6-4D75-9F10-F4FB168B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BCA6-DA7D-4041-B688-7AF9E97D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E78F8-B7CC-4A8D-AA43-1C6E2E5A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ABFE-14BD-41C1-B233-5918DA6C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46D8F-BD10-484B-8150-9673BFEB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46F02-BD17-4993-AEE5-916E2CCF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23EFC-7B1D-4EA1-9300-7A76C418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45DF2-78E9-4208-83CD-A864C675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F19F-57FA-4C18-81D5-53F5346F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721B-66DD-4AFD-AB7F-214234C00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8D6A3-63A3-43B0-BCE1-DBEFD81F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39959-0ED9-4D36-B661-23C60FED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E59D6-2D72-4D40-8031-AFAB6664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564A5-A80B-433B-BF57-084EC511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B51E-A569-4E0A-B049-31C5BB4A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C2A12-E970-41F5-9BD7-6C76C6939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3428E-3FE7-4E6B-98F5-22F0D15BB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D204C-B234-47E4-9234-173746B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1AC58-2187-4FBC-ACFD-D149777B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77E42-A3CE-4E33-9BFA-09A711EE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D8125-5F66-48B1-9353-AE4477A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0EFC8-B61D-466E-AFCF-0A86269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D673C-4564-484E-8F64-5D0F9282F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DA3B-DAE5-4249-8B87-77DE21543FA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57C5-B68F-41B1-AF0D-066C94457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01EA-FEAD-4DEC-8143-63F0B6D5F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8ABF-E037-4FFC-9B2D-E918CF7B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0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www.imnotafraidpublications.com/videos.htm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notafraidpublication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://repensandolanacion.wordpress.com/2014/01/12/la-vida-de-un-maestr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commons.wikimedia.org/wiki/File:Student_in_Class_(3618969705)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notafraidpublication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hyperlink" Target="http://www.imnotafraidpublications.com/video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://www.imnotafraidpublications.com/videos.htm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://www.imnotafraidpublications.com/videos.html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www.imnotafraidpublications.com/videos.htm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“I’m Not Afraid of Math Anymore!”</a:t>
            </a:r>
            <a:endParaRPr lang="en-US" b="1" cap="none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Comic Sans MS" panose="030F0702030302020204" pitchFamily="66" charset="0"/>
              </a:rPr>
              <a:t>Interactive Foldables and</a:t>
            </a:r>
          </a:p>
          <a:p>
            <a:pPr marL="0" indent="0">
              <a:buNone/>
            </a:pPr>
            <a:r>
              <a:rPr lang="en-US" sz="2400" b="1" cap="none">
                <a:latin typeface="Comic Sans MS" panose="030F0702030302020204" pitchFamily="66" charset="0"/>
              </a:rPr>
              <a:t>Math Videos</a:t>
            </a:r>
            <a:endParaRPr lang="en-US" sz="240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681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94555-1108-4DF0-8703-A14FDC12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49" y="535123"/>
            <a:ext cx="5903309" cy="2893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C992E-3FFF-49AF-B6EC-47DE3B33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506" y="4015084"/>
            <a:ext cx="4497152" cy="25137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C0F88F-0416-49B2-9019-97DF1FCC9B13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702" y="804153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1AF3AB8-263C-4B08-A816-E312442688AD}"/>
              </a:ext>
            </a:extLst>
          </p:cNvPr>
          <p:cNvSpPr txBox="1">
            <a:spLocks/>
          </p:cNvSpPr>
          <p:nvPr/>
        </p:nvSpPr>
        <p:spPr>
          <a:xfrm>
            <a:off x="2205798" y="6233386"/>
            <a:ext cx="4617218" cy="56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www.imnotafraidpublications.com/videos.html</a:t>
            </a:r>
            <a:endParaRPr 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1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91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42383" y="6067905"/>
            <a:ext cx="3853172" cy="49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www.imnotafraidpublications.com</a:t>
            </a:r>
            <a:endParaRPr lang="en-US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0F88F-0416-49B2-9019-97DF1FCC9B13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702" y="804153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150EC-363B-4E1A-929C-89523407EF26}"/>
              </a:ext>
            </a:extLst>
          </p:cNvPr>
          <p:cNvSpPr txBox="1"/>
          <p:nvPr/>
        </p:nvSpPr>
        <p:spPr>
          <a:xfrm>
            <a:off x="5366316" y="4812683"/>
            <a:ext cx="4205307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D5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Foldables and videos are based on the </a:t>
            </a:r>
            <a:r>
              <a:rPr lang="en-US" b="1" dirty="0">
                <a:latin typeface="Comic Sans MS" panose="030F0702030302020204" pitchFamily="66" charset="0"/>
              </a:rPr>
              <a:t>“I’m Not Afraid of Math Anymore</a:t>
            </a:r>
            <a:r>
              <a:rPr lang="en-US" sz="2000" b="1" dirty="0">
                <a:latin typeface="Comic Sans MS" panose="030F0702030302020204" pitchFamily="66" charset="0"/>
              </a:rPr>
              <a:t>!”</a:t>
            </a:r>
            <a:r>
              <a:rPr lang="en-US" b="1" dirty="0"/>
              <a:t>      </a:t>
            </a:r>
            <a:r>
              <a:rPr lang="en-US" dirty="0"/>
              <a:t>GED®-HSE preparation books. </a:t>
            </a:r>
          </a:p>
        </p:txBody>
      </p:sp>
      <p:pic>
        <p:nvPicPr>
          <p:cNvPr id="8" name="Picture 7" descr="&quot;I'm Not Afraid of Math Anymore!&quot; A Guide to High School Equivalency Math Tests">
            <a:extLst>
              <a:ext uri="{FF2B5EF4-FFF2-40B4-BE49-F238E27FC236}">
                <a16:creationId xmlns:a16="http://schemas.microsoft.com/office/drawing/2014/main" id="{C91C3141-B75E-42A4-8A03-EF17A9428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08" y="549884"/>
            <a:ext cx="2787988" cy="3657600"/>
          </a:xfrm>
          <a:prstGeom prst="rect">
            <a:avLst/>
          </a:prstGeom>
        </p:spPr>
      </p:pic>
      <p:pic>
        <p:nvPicPr>
          <p:cNvPr id="13" name="Picture 12" descr="Guided Practice for &quot;I'm Not Afraid of Math Anymore!&quot; for High School Equivalency Math Tests">
            <a:extLst>
              <a:ext uri="{FF2B5EF4-FFF2-40B4-BE49-F238E27FC236}">
                <a16:creationId xmlns:a16="http://schemas.microsoft.com/office/drawing/2014/main" id="{2CF0A91F-B29F-4225-AB0E-5224108B2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24" y="4220316"/>
            <a:ext cx="1869753" cy="2419680"/>
          </a:xfrm>
          <a:prstGeom prst="rect">
            <a:avLst/>
          </a:prstGeom>
        </p:spPr>
      </p:pic>
      <p:pic>
        <p:nvPicPr>
          <p:cNvPr id="15" name="Picture 14" descr="&quot;I'm Not Afraid of Math Anymore!&quot; A Quick Guide for the GED® Mathematical Reasoning Test">
            <a:extLst>
              <a:ext uri="{FF2B5EF4-FFF2-40B4-BE49-F238E27FC236}">
                <a16:creationId xmlns:a16="http://schemas.microsoft.com/office/drawing/2014/main" id="{2946D790-2D63-4480-BA22-EA06E1D0E7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76" y="804153"/>
            <a:ext cx="2826329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3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Susan E. Bernard</a:t>
            </a:r>
            <a:endParaRPr lang="en-US" b="1" cap="none" dirty="0">
              <a:latin typeface="Comic Sans MS" panose="030F0702030302020204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latin typeface="Comic Sans MS" panose="030F0702030302020204" pitchFamily="66" charset="0"/>
              </a:rPr>
              <a:t>Author and Publisher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latin typeface="Comic Sans MS" panose="030F0702030302020204" pitchFamily="66" charset="0"/>
              </a:rPr>
              <a:t>Adult Ed Teacher – 17 years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latin typeface="Comic Sans MS" panose="030F0702030302020204" pitchFamily="66" charset="0"/>
              </a:rPr>
              <a:t> High School Equivalency Coordinator                         Oklahoma City Community College Adult Learning Center</a:t>
            </a:r>
          </a:p>
          <a:p>
            <a:pPr marL="0" indent="0">
              <a:buNone/>
            </a:pPr>
            <a:r>
              <a:rPr lang="en-US" sz="1800">
                <a:latin typeface="Comic Sans MS" panose="030F0702030302020204" pitchFamily="66" charset="0"/>
              </a:rPr>
              <a:t> 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63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06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700" b="1" cap="none">
                <a:latin typeface="Comic Sans MS" panose="030F0702030302020204" pitchFamily="66" charset="0"/>
              </a:rPr>
              <a:t>Why use</a:t>
            </a:r>
            <a:br>
              <a:rPr lang="en-US" sz="3700" b="1" cap="none">
                <a:latin typeface="Comic Sans MS" panose="030F0702030302020204" pitchFamily="66" charset="0"/>
              </a:rPr>
            </a:br>
            <a:r>
              <a:rPr lang="en-US" sz="3700" b="1" cap="none">
                <a:latin typeface="Comic Sans MS" panose="030F0702030302020204" pitchFamily="66" charset="0"/>
              </a:rPr>
              <a:t>Foldables and Videos?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27923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CC99"/>
                </a:solidFill>
                <a:latin typeface="Comic Sans MS" panose="030F0702030302020204" pitchFamily="66" charset="0"/>
              </a:rPr>
              <a:t>For Teachers</a:t>
            </a:r>
            <a:r>
              <a:rPr lang="en-US" dirty="0">
                <a:solidFill>
                  <a:srgbClr val="00CC99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To learn about high school equivalency math concepts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To introduce a topic in class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C4AF7-1205-484A-A957-1DBEDFCED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5958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632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700" b="1" cap="none">
                <a:latin typeface="Comic Sans MS" panose="030F0702030302020204" pitchFamily="66" charset="0"/>
              </a:rPr>
              <a:t>Why use</a:t>
            </a:r>
            <a:br>
              <a:rPr lang="en-US" sz="3700" b="1" cap="none">
                <a:latin typeface="Comic Sans MS" panose="030F0702030302020204" pitchFamily="66" charset="0"/>
              </a:rPr>
            </a:br>
            <a:r>
              <a:rPr lang="en-US" sz="3700" b="1" cap="none">
                <a:latin typeface="Comic Sans MS" panose="030F0702030302020204" pitchFamily="66" charset="0"/>
              </a:rPr>
              <a:t>Foldables and Videos?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For Students</a:t>
            </a: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To get a “heads-up” for the next lesson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To make up a missed lesson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To review with any smartphone, tablet, or computer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D9BF7D-9387-439B-B137-7127CD720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969" r="15238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63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42383" y="6067905"/>
            <a:ext cx="3853172" cy="49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www.imnotafraidpublications.com</a:t>
            </a:r>
            <a:endParaRPr lang="en-US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0F88F-0416-49B2-9019-97DF1FCC9B13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702" y="804153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150EC-363B-4E1A-929C-89523407EF26}"/>
              </a:ext>
            </a:extLst>
          </p:cNvPr>
          <p:cNvSpPr txBox="1"/>
          <p:nvPr/>
        </p:nvSpPr>
        <p:spPr>
          <a:xfrm>
            <a:off x="5366316" y="4812683"/>
            <a:ext cx="4205307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D5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Foldables and videos are based on the </a:t>
            </a:r>
            <a:r>
              <a:rPr lang="en-US" b="1" dirty="0">
                <a:latin typeface="Comic Sans MS" panose="030F0702030302020204" pitchFamily="66" charset="0"/>
              </a:rPr>
              <a:t>“I’m Not Afraid of Math Anymore</a:t>
            </a:r>
            <a:r>
              <a:rPr lang="en-US" sz="2000" b="1" dirty="0">
                <a:latin typeface="Comic Sans MS" panose="030F0702030302020204" pitchFamily="66" charset="0"/>
              </a:rPr>
              <a:t>!”</a:t>
            </a:r>
            <a:r>
              <a:rPr lang="en-US" b="1" dirty="0"/>
              <a:t>      </a:t>
            </a:r>
            <a:r>
              <a:rPr lang="en-US" dirty="0"/>
              <a:t>GED®-HSE preparation books. </a:t>
            </a:r>
          </a:p>
        </p:txBody>
      </p:sp>
      <p:pic>
        <p:nvPicPr>
          <p:cNvPr id="8" name="Picture 7" descr="&quot;I'm Not Afraid of Math Anymore!&quot; A Guide to High School Equivalency Math Tests">
            <a:extLst>
              <a:ext uri="{FF2B5EF4-FFF2-40B4-BE49-F238E27FC236}">
                <a16:creationId xmlns:a16="http://schemas.microsoft.com/office/drawing/2014/main" id="{C91C3141-B75E-42A4-8A03-EF17A9428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08" y="549884"/>
            <a:ext cx="2787988" cy="3657600"/>
          </a:xfrm>
          <a:prstGeom prst="rect">
            <a:avLst/>
          </a:prstGeom>
        </p:spPr>
      </p:pic>
      <p:pic>
        <p:nvPicPr>
          <p:cNvPr id="13" name="Picture 12" descr="Guided Practice for &quot;I'm Not Afraid of Math Anymore!&quot; for High School Equivalency Math Tests">
            <a:extLst>
              <a:ext uri="{FF2B5EF4-FFF2-40B4-BE49-F238E27FC236}">
                <a16:creationId xmlns:a16="http://schemas.microsoft.com/office/drawing/2014/main" id="{2CF0A91F-B29F-4225-AB0E-5224108B2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24" y="4220316"/>
            <a:ext cx="1869753" cy="2419680"/>
          </a:xfrm>
          <a:prstGeom prst="rect">
            <a:avLst/>
          </a:prstGeom>
        </p:spPr>
      </p:pic>
      <p:pic>
        <p:nvPicPr>
          <p:cNvPr id="15" name="Picture 14" descr="&quot;I'm Not Afraid of Math Anymore!&quot; A Quick Guide for the GED® Mathematical Reasoning Test">
            <a:extLst>
              <a:ext uri="{FF2B5EF4-FFF2-40B4-BE49-F238E27FC236}">
                <a16:creationId xmlns:a16="http://schemas.microsoft.com/office/drawing/2014/main" id="{2946D790-2D63-4480-BA22-EA06E1D0E7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76" y="804153"/>
            <a:ext cx="2826329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690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035" y="617492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56621-8F1D-4BB9-97A0-33BECC7ED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18" y="617492"/>
            <a:ext cx="4542691" cy="24871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05613" y="6306154"/>
            <a:ext cx="4617218" cy="66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www.imnotafraidpublications.com/videos.html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71595-CCC9-4324-8637-9AADA33EA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850" y="3975370"/>
            <a:ext cx="4747439" cy="2663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0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207D7-2BBF-44A6-A475-EAA1FDAD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61" y="695063"/>
            <a:ext cx="5835908" cy="267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7054D-FE97-4B0C-AA3D-B7691284E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252" y="3786308"/>
            <a:ext cx="4796154" cy="27055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81EC0E-D10F-436B-AFF8-D6321AF2D7AE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035" y="617492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  <a:endParaRPr lang="en-US" sz="2600" b="1" cap="none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9A1E033-7F51-4C04-A28D-F4F58BED808E}"/>
              </a:ext>
            </a:extLst>
          </p:cNvPr>
          <p:cNvSpPr txBox="1">
            <a:spLocks/>
          </p:cNvSpPr>
          <p:nvPr/>
        </p:nvSpPr>
        <p:spPr>
          <a:xfrm>
            <a:off x="2195750" y="6159180"/>
            <a:ext cx="4617218" cy="665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mic Sans MS" panose="030F0702030302020204" pitchFamily="66" charset="0"/>
                <a:hlinkClick r:id="rId5"/>
              </a:rPr>
              <a:t>www.imnotafraidpublications.com/videos.html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88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57BF0-297B-4FAC-BB78-5F1D650B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78" y="470410"/>
            <a:ext cx="6247821" cy="2978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2C73D0-EE48-46BF-924B-B780F721F4C1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E3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035" y="617492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B6743-66C8-48D4-872D-A8D87FF6B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77" y="3874668"/>
            <a:ext cx="4904558" cy="2746552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A06C515C-6F0E-4BA8-9BCD-76320005D052}"/>
              </a:ext>
            </a:extLst>
          </p:cNvPr>
          <p:cNvSpPr txBox="1">
            <a:spLocks/>
          </p:cNvSpPr>
          <p:nvPr/>
        </p:nvSpPr>
        <p:spPr>
          <a:xfrm>
            <a:off x="2205798" y="6233386"/>
            <a:ext cx="4617218" cy="56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36C0A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www.imnotafraidpublications.com/videos.html</a:t>
            </a:r>
            <a:endParaRPr lang="en-US" sz="1600" dirty="0">
              <a:solidFill>
                <a:srgbClr val="E36C0A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E36C0A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E36C0A"/>
              </a:solidFill>
              <a:latin typeface="Comic Sans MS" panose="030F0702030302020204" pitchFamily="66" charset="0"/>
            </a:endParaRPr>
          </a:p>
          <a:p>
            <a:endParaRPr lang="en-US" sz="1600" dirty="0">
              <a:solidFill>
                <a:srgbClr val="E36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0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6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C9342-60AB-46BA-B0E0-DCB9796A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">
            <a:off x="4587795" y="412187"/>
            <a:ext cx="5947902" cy="35631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268F26-59A1-4869-BDAB-B4E6DFD8ED6F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702" y="804153"/>
            <a:ext cx="3543152" cy="328629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“I’m Not Afraid 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of</a:t>
            </a:r>
            <a:b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2600" b="1" cap="none" dirty="0">
                <a:solidFill>
                  <a:srgbClr val="FFFFFF"/>
                </a:solidFill>
                <a:latin typeface="Comic Sans MS" panose="030F0702030302020204" pitchFamily="66" charset="0"/>
              </a:rPr>
              <a:t>Math Anymore!”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D0AC2-AB74-43CF-8EE0-DC6DA12C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35" y="4115851"/>
            <a:ext cx="4550088" cy="2552716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D46806-E70A-4FA7-A575-A5E9DFEDD0B0}"/>
              </a:ext>
            </a:extLst>
          </p:cNvPr>
          <p:cNvSpPr txBox="1">
            <a:spLocks/>
          </p:cNvSpPr>
          <p:nvPr/>
        </p:nvSpPr>
        <p:spPr>
          <a:xfrm>
            <a:off x="2205798" y="6233386"/>
            <a:ext cx="4617218" cy="56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www.imnotafraidpublications.com/videos.html</a:t>
            </a:r>
            <a:endParaRPr 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1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49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6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214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“I’m Not Afraid of Math Anymore!”</vt:lpstr>
      <vt:lpstr>Susan E. Bernard</vt:lpstr>
      <vt:lpstr>Why use Foldables and Videos?</vt:lpstr>
      <vt:lpstr>Why use Foldables and Videos?</vt:lpstr>
      <vt:lpstr>“I’m Not Afraid  of Math Anymore!”</vt:lpstr>
      <vt:lpstr>“I’m Not Afraid  of Math Anymore!”</vt:lpstr>
      <vt:lpstr>“I’m Not Afraid  of Math Anymore!”</vt:lpstr>
      <vt:lpstr>“I’m Not Afraid  of Math Anymore!”</vt:lpstr>
      <vt:lpstr>“I’m Not Afraid  of Math Anymore!”</vt:lpstr>
      <vt:lpstr>“I’m Not Afraid  of Math Anymore!”</vt:lpstr>
      <vt:lpstr>“I’m Not Afraid  of Math Anymore!”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Susan E. Bernard</dc:title>
  <dc:creator>Susan Bernard</dc:creator>
  <cp:lastModifiedBy>Susan Bernard</cp:lastModifiedBy>
  <cp:revision>24</cp:revision>
  <dcterms:created xsi:type="dcterms:W3CDTF">2019-08-24T23:53:34Z</dcterms:created>
  <dcterms:modified xsi:type="dcterms:W3CDTF">2019-09-10T11:47:28Z</dcterms:modified>
</cp:coreProperties>
</file>