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4" r:id="rId8"/>
    <p:sldId id="265" r:id="rId9"/>
    <p:sldId id="273" r:id="rId10"/>
    <p:sldId id="267" r:id="rId11"/>
    <p:sldId id="274" r:id="rId12"/>
    <p:sldId id="266" r:id="rId13"/>
    <p:sldId id="275" r:id="rId14"/>
    <p:sldId id="263" r:id="rId15"/>
    <p:sldId id="276" r:id="rId16"/>
    <p:sldId id="268" r:id="rId17"/>
    <p:sldId id="277" r:id="rId18"/>
    <p:sldId id="270" r:id="rId19"/>
    <p:sldId id="279" r:id="rId20"/>
    <p:sldId id="271" r:id="rId21"/>
    <p:sldId id="280" r:id="rId22"/>
    <p:sldId id="26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F1E8D3-168C-46E5-A829-874B10C8C8FC}" v="39" dt="2019-07-31T14:16:25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2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2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7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8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9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6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8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8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2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8/30/2019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1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767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6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2" r:id="rId5"/>
    <p:sldLayoutId id="2147483868" r:id="rId6"/>
    <p:sldLayoutId id="2147483869" r:id="rId7"/>
    <p:sldLayoutId id="2147483859" r:id="rId8"/>
    <p:sldLayoutId id="2147483860" r:id="rId9"/>
    <p:sldLayoutId id="2147483861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C439280-0F2C-405F-845B-9FEC810A55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5730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78F6B0-4260-41AB-8945-1F7A03D38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9170" y="1907810"/>
            <a:ext cx="9073729" cy="2774252"/>
          </a:xfrm>
        </p:spPr>
        <p:txBody>
          <a:bodyPr>
            <a:normAutofit/>
          </a:bodyPr>
          <a:lstStyle/>
          <a:p>
            <a:r>
              <a:rPr lang="en-US" sz="6000" dirty="0"/>
              <a:t>Helping students  </a:t>
            </a:r>
            <a:r>
              <a:rPr lang="en-US" sz="6000" dirty="0" err="1"/>
              <a:t>MakE</a:t>
            </a:r>
            <a:r>
              <a:rPr lang="en-US" sz="6000" dirty="0"/>
              <a:t> good choices for higher ed</a:t>
            </a:r>
            <a:endParaRPr lang="es-PE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02CC9-7CA0-4044-B38B-7E34238AA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With Holly </a:t>
            </a:r>
            <a:r>
              <a:rPr lang="en-US" sz="2400" dirty="0" err="1"/>
              <a:t>Pyles</a:t>
            </a:r>
            <a:r>
              <a:rPr lang="en-US" sz="2400" dirty="0"/>
              <a:t> and Amy Farfan, OCCC</a:t>
            </a:r>
            <a:endParaRPr lang="es-PE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725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61941D-2CC0-44B9-A5BB-DE2DF92C6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53549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2. Your student wants to become an accountant.  What are her </a:t>
            </a:r>
            <a:r>
              <a:rPr lang="en-US" dirty="0" smtClean="0">
                <a:solidFill>
                  <a:schemeClr val="tx1"/>
                </a:solidFill>
              </a:rPr>
              <a:t>options?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a.  4-year university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b.  2-year </a:t>
            </a:r>
            <a:r>
              <a:rPr lang="en-US" dirty="0" smtClean="0">
                <a:solidFill>
                  <a:schemeClr val="tx1"/>
                </a:solidFill>
              </a:rPr>
              <a:t>community college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c.  Technical school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d.  Apprenticeship</a:t>
            </a: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615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61941D-2CC0-44B9-A5BB-DE2DF92C6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53549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2. Your student wants to become an accountant.  What are her </a:t>
            </a:r>
            <a:r>
              <a:rPr lang="en-US" dirty="0" smtClean="0">
                <a:solidFill>
                  <a:schemeClr val="tx1"/>
                </a:solidFill>
              </a:rPr>
              <a:t>options?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a.  </a:t>
            </a:r>
            <a:r>
              <a:rPr lang="en-US" dirty="0">
                <a:solidFill>
                  <a:srgbClr val="C00000"/>
                </a:solidFill>
              </a:rPr>
              <a:t>4-year university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b.  2-year university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c.  Technical school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d.  Apprenticeship</a:t>
            </a: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11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C818C-31EF-4990-9263-562A6C2F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5465" y="952785"/>
            <a:ext cx="7245103" cy="3131777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dirty="0"/>
              <a:t>3. Your student is an undocumented immigrant.  What are her </a:t>
            </a:r>
            <a:r>
              <a:rPr lang="en-US" sz="4800" dirty="0" smtClean="0"/>
              <a:t>options?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a.  </a:t>
            </a:r>
            <a:r>
              <a:rPr lang="en-US" sz="4800" dirty="0" smtClean="0"/>
              <a:t>Community college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b.  Technical School</a:t>
            </a:r>
            <a:br>
              <a:rPr lang="en-US" sz="4800" dirty="0"/>
            </a:br>
            <a:r>
              <a:rPr lang="en-US" sz="4800" dirty="0"/>
              <a:t>c.  Military</a:t>
            </a:r>
            <a:br>
              <a:rPr lang="en-US" sz="4800" dirty="0"/>
            </a:br>
            <a:r>
              <a:rPr lang="en-US" sz="4800" dirty="0"/>
              <a:t>d.  Apprenticeship</a:t>
            </a:r>
            <a:endParaRPr lang="en-US" sz="4800" spc="80" dirty="0"/>
          </a:p>
        </p:txBody>
      </p:sp>
    </p:spTree>
    <p:extLst>
      <p:ext uri="{BB962C8B-B14F-4D97-AF65-F5344CB8AC3E}">
        <p14:creationId xmlns:p14="http://schemas.microsoft.com/office/powerpoint/2010/main" val="3756804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C818C-31EF-4990-9263-562A6C2F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5465" y="952785"/>
            <a:ext cx="7245103" cy="3131777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dirty="0"/>
              <a:t>3. Your student is an undocumented immigrant.  What are her </a:t>
            </a:r>
            <a:r>
              <a:rPr lang="en-US" sz="4800" dirty="0" smtClean="0"/>
              <a:t>options?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a.  </a:t>
            </a:r>
            <a:r>
              <a:rPr lang="en-US" sz="4800" dirty="0" smtClean="0">
                <a:solidFill>
                  <a:srgbClr val="C00000"/>
                </a:solidFill>
              </a:rPr>
              <a:t>Community college</a:t>
            </a:r>
            <a:r>
              <a:rPr lang="en-US" sz="4800" dirty="0" smtClean="0"/>
              <a:t>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b.  </a:t>
            </a:r>
            <a:r>
              <a:rPr lang="en-US" sz="4800" dirty="0">
                <a:solidFill>
                  <a:srgbClr val="C00000"/>
                </a:solidFill>
              </a:rPr>
              <a:t>Technical School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c.  Military</a:t>
            </a:r>
            <a:br>
              <a:rPr lang="en-US" sz="4800" dirty="0"/>
            </a:br>
            <a:r>
              <a:rPr lang="en-US" sz="4800" dirty="0"/>
              <a:t>d.  Apprenticeship</a:t>
            </a:r>
            <a:endParaRPr lang="en-US" sz="4800" spc="80" dirty="0"/>
          </a:p>
        </p:txBody>
      </p:sp>
    </p:spTree>
    <p:extLst>
      <p:ext uri="{BB962C8B-B14F-4D97-AF65-F5344CB8AC3E}">
        <p14:creationId xmlns:p14="http://schemas.microsoft.com/office/powerpoint/2010/main" val="2926845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595938-BD00-4871-AAA9-3374B3EDA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50834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4.  Your student has a learning disability.  What are her options?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a.  4-year college degree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b.  2-year college </a:t>
            </a:r>
            <a:r>
              <a:rPr lang="en-US" dirty="0" smtClean="0">
                <a:solidFill>
                  <a:schemeClr val="tx1"/>
                </a:solidFill>
              </a:rPr>
              <a:t>degree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c.  </a:t>
            </a:r>
            <a:r>
              <a:rPr lang="en-US" dirty="0" smtClean="0">
                <a:solidFill>
                  <a:schemeClr val="tx1"/>
                </a:solidFill>
              </a:rPr>
              <a:t>Technical school certificate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d.  Online education</a:t>
            </a: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845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595938-BD00-4871-AAA9-3374B3EDA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50834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4.  Your student has a learning disability.  What are her options?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a.  </a:t>
            </a:r>
            <a:r>
              <a:rPr lang="en-US" dirty="0">
                <a:solidFill>
                  <a:srgbClr val="C00000"/>
                </a:solidFill>
              </a:rPr>
              <a:t>4-year college degree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b.  </a:t>
            </a:r>
            <a:r>
              <a:rPr lang="en-US" dirty="0">
                <a:solidFill>
                  <a:srgbClr val="C00000"/>
                </a:solidFill>
              </a:rPr>
              <a:t>2-year college </a:t>
            </a:r>
            <a:r>
              <a:rPr lang="en-US" dirty="0" smtClean="0">
                <a:solidFill>
                  <a:srgbClr val="C00000"/>
                </a:solidFill>
              </a:rPr>
              <a:t>degree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c.  </a:t>
            </a:r>
            <a:r>
              <a:rPr lang="en-US" dirty="0" smtClean="0">
                <a:solidFill>
                  <a:srgbClr val="C00000"/>
                </a:solidFill>
              </a:rPr>
              <a:t>Technical school certificate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d.  </a:t>
            </a:r>
            <a:r>
              <a:rPr lang="en-US" dirty="0">
                <a:solidFill>
                  <a:srgbClr val="C00000"/>
                </a:solidFill>
              </a:rPr>
              <a:t>Online education</a:t>
            </a:r>
            <a:endParaRPr lang="es-P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77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2E8F76A-2E7B-4CF0-A21A-E81A13268F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1DFCF0-947A-4104-A380-B590E817C2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3AA83C-8563-429B-A590-02BDBC0398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8583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61941D-2CC0-44B9-A5BB-DE2DF92C6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2888" y="1225420"/>
            <a:ext cx="7001242" cy="46717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3000"/>
              </a:lnSpc>
            </a:pPr>
            <a:r>
              <a:rPr lang="en-US" cap="all" spc="-100" dirty="0">
                <a:latin typeface="+mn-lt"/>
              </a:rPr>
              <a:t>5</a:t>
            </a:r>
            <a:r>
              <a:rPr lang="en-US" cap="all" spc="-100" dirty="0" smtClean="0">
                <a:latin typeface="+mn-lt"/>
              </a:rPr>
              <a:t>.  </a:t>
            </a:r>
            <a:r>
              <a:rPr lang="en-US" spc="-100" dirty="0">
                <a:latin typeface="+mn-lt"/>
              </a:rPr>
              <a:t>Your student wants a career </a:t>
            </a:r>
            <a:r>
              <a:rPr lang="en-US" spc="-100" dirty="0" smtClean="0">
                <a:latin typeface="+mn-lt"/>
              </a:rPr>
              <a:t>using</a:t>
            </a:r>
            <a:r>
              <a:rPr lang="en-US" spc="-100" dirty="0" smtClean="0">
                <a:latin typeface="+mn-lt"/>
              </a:rPr>
              <a:t> </a:t>
            </a:r>
            <a:r>
              <a:rPr lang="en-US" spc="-100" dirty="0">
                <a:latin typeface="+mn-lt"/>
              </a:rPr>
              <a:t>computers.  What are his options?</a:t>
            </a:r>
            <a:br>
              <a:rPr lang="en-US" spc="-100" dirty="0">
                <a:latin typeface="+mn-lt"/>
              </a:rPr>
            </a:br>
            <a:r>
              <a:rPr lang="en-US" spc="-100" dirty="0">
                <a:latin typeface="+mn-lt"/>
              </a:rPr>
              <a:t>a.  University</a:t>
            </a:r>
            <a:br>
              <a:rPr lang="en-US" spc="-100" dirty="0">
                <a:latin typeface="+mn-lt"/>
              </a:rPr>
            </a:br>
            <a:r>
              <a:rPr lang="en-US" spc="-100" dirty="0">
                <a:latin typeface="+mn-lt"/>
              </a:rPr>
              <a:t>b.  </a:t>
            </a:r>
            <a:r>
              <a:rPr lang="en-US" spc="-100" dirty="0" smtClean="0">
                <a:latin typeface="+mn-lt"/>
              </a:rPr>
              <a:t>Community College</a:t>
            </a:r>
            <a:r>
              <a:rPr lang="en-US" spc="-100" dirty="0">
                <a:latin typeface="+mn-lt"/>
              </a:rPr>
              <a:t/>
            </a:r>
            <a:br>
              <a:rPr lang="en-US" spc="-100" dirty="0">
                <a:latin typeface="+mn-lt"/>
              </a:rPr>
            </a:br>
            <a:r>
              <a:rPr lang="en-US" spc="-100" dirty="0">
                <a:latin typeface="+mn-lt"/>
              </a:rPr>
              <a:t>c.  </a:t>
            </a:r>
            <a:r>
              <a:rPr lang="en-US" spc="-100" dirty="0" smtClean="0">
                <a:latin typeface="+mn-lt"/>
              </a:rPr>
              <a:t>Technical School</a:t>
            </a:r>
            <a:br>
              <a:rPr lang="en-US" spc="-100" dirty="0" smtClean="0">
                <a:latin typeface="+mn-lt"/>
              </a:rPr>
            </a:br>
            <a:r>
              <a:rPr lang="en-US" spc="-100" dirty="0" smtClean="0">
                <a:latin typeface="+mn-lt"/>
              </a:rPr>
              <a:t>d</a:t>
            </a:r>
            <a:r>
              <a:rPr lang="en-US" spc="-100" dirty="0">
                <a:latin typeface="+mn-lt"/>
              </a:rPr>
              <a:t>.  Online classes</a:t>
            </a:r>
            <a:endParaRPr lang="en-US" cap="all" spc="-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7305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2E8F76A-2E7B-4CF0-A21A-E81A13268F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1DFCF0-947A-4104-A380-B590E817C2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3AA83C-8563-429B-A590-02BDBC0398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8583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61941D-2CC0-44B9-A5BB-DE2DF92C6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2888" y="1225420"/>
            <a:ext cx="7001242" cy="46717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3000"/>
              </a:lnSpc>
            </a:pPr>
            <a:r>
              <a:rPr lang="en-US" cap="all" spc="-100" dirty="0">
                <a:latin typeface="+mn-lt"/>
              </a:rPr>
              <a:t>5</a:t>
            </a:r>
            <a:r>
              <a:rPr lang="en-US" cap="all" spc="-100" dirty="0" smtClean="0">
                <a:latin typeface="+mn-lt"/>
              </a:rPr>
              <a:t>.  </a:t>
            </a:r>
            <a:r>
              <a:rPr lang="en-US" spc="-100" dirty="0">
                <a:latin typeface="+mn-lt"/>
              </a:rPr>
              <a:t>Your student wants a career </a:t>
            </a:r>
            <a:r>
              <a:rPr lang="en-US" spc="-100" dirty="0" smtClean="0">
                <a:latin typeface="+mn-lt"/>
              </a:rPr>
              <a:t>using</a:t>
            </a:r>
            <a:r>
              <a:rPr lang="en-US" spc="-100" dirty="0" smtClean="0">
                <a:latin typeface="+mn-lt"/>
              </a:rPr>
              <a:t> </a:t>
            </a:r>
            <a:r>
              <a:rPr lang="en-US" spc="-100" dirty="0">
                <a:latin typeface="+mn-lt"/>
              </a:rPr>
              <a:t>computers.  What are his options?</a:t>
            </a:r>
            <a:br>
              <a:rPr lang="en-US" spc="-100" dirty="0">
                <a:latin typeface="+mn-lt"/>
              </a:rPr>
            </a:br>
            <a:r>
              <a:rPr lang="en-US" spc="-100" dirty="0">
                <a:latin typeface="+mn-lt"/>
              </a:rPr>
              <a:t>a.  </a:t>
            </a:r>
            <a:r>
              <a:rPr lang="en-US" spc="-100" dirty="0">
                <a:solidFill>
                  <a:srgbClr val="C00000"/>
                </a:solidFill>
                <a:latin typeface="+mn-lt"/>
              </a:rPr>
              <a:t>University</a:t>
            </a:r>
            <a:r>
              <a:rPr lang="en-US" spc="-100" dirty="0">
                <a:latin typeface="+mn-lt"/>
              </a:rPr>
              <a:t/>
            </a:r>
            <a:br>
              <a:rPr lang="en-US" spc="-100" dirty="0">
                <a:latin typeface="+mn-lt"/>
              </a:rPr>
            </a:br>
            <a:r>
              <a:rPr lang="en-US" spc="-100" dirty="0">
                <a:latin typeface="+mn-lt"/>
              </a:rPr>
              <a:t>b.  </a:t>
            </a:r>
            <a:r>
              <a:rPr lang="en-US" spc="-100" dirty="0" smtClean="0">
                <a:solidFill>
                  <a:srgbClr val="C00000"/>
                </a:solidFill>
                <a:latin typeface="+mn-lt"/>
              </a:rPr>
              <a:t>Community College</a:t>
            </a:r>
            <a:r>
              <a:rPr lang="en-US" spc="-100" dirty="0">
                <a:latin typeface="+mn-lt"/>
              </a:rPr>
              <a:t/>
            </a:r>
            <a:br>
              <a:rPr lang="en-US" spc="-100" dirty="0">
                <a:latin typeface="+mn-lt"/>
              </a:rPr>
            </a:br>
            <a:r>
              <a:rPr lang="en-US" spc="-100" dirty="0">
                <a:latin typeface="+mn-lt"/>
              </a:rPr>
              <a:t>c.  </a:t>
            </a:r>
            <a:r>
              <a:rPr lang="en-US" spc="-100" dirty="0" smtClean="0">
                <a:solidFill>
                  <a:srgbClr val="C00000"/>
                </a:solidFill>
                <a:latin typeface="+mn-lt"/>
              </a:rPr>
              <a:t>Technical School</a:t>
            </a:r>
            <a:r>
              <a:rPr lang="en-US" spc="-100" dirty="0" smtClean="0">
                <a:latin typeface="+mn-lt"/>
              </a:rPr>
              <a:t/>
            </a:r>
            <a:br>
              <a:rPr lang="en-US" spc="-100" dirty="0" smtClean="0">
                <a:latin typeface="+mn-lt"/>
              </a:rPr>
            </a:br>
            <a:r>
              <a:rPr lang="en-US" spc="-100" dirty="0" smtClean="0">
                <a:latin typeface="+mn-lt"/>
              </a:rPr>
              <a:t>d</a:t>
            </a:r>
            <a:r>
              <a:rPr lang="en-US" spc="-100" dirty="0">
                <a:latin typeface="+mn-lt"/>
              </a:rPr>
              <a:t>.  </a:t>
            </a:r>
            <a:r>
              <a:rPr lang="en-US" spc="-100" dirty="0">
                <a:solidFill>
                  <a:srgbClr val="C00000"/>
                </a:solidFill>
                <a:latin typeface="+mn-lt"/>
              </a:rPr>
              <a:t>Online classes</a:t>
            </a:r>
            <a:endParaRPr lang="en-US" cap="all" spc="-1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2689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9EB40C-92FC-4C43-8A06-863D4C14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010" y="914400"/>
            <a:ext cx="7417925" cy="51769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.  </a:t>
            </a:r>
            <a:r>
              <a:rPr lang="en-US" dirty="0">
                <a:solidFill>
                  <a:schemeClr val="tx1"/>
                </a:solidFill>
              </a:rPr>
              <a:t>Your student wants to be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school (k-12) teacher.  What are his options?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a.  4-year university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b.  2-year </a:t>
            </a:r>
            <a:r>
              <a:rPr lang="en-US" dirty="0" smtClean="0">
                <a:solidFill>
                  <a:schemeClr val="tx1"/>
                </a:solidFill>
              </a:rPr>
              <a:t>community college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c.  Technical school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d.  Free training</a:t>
            </a: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036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9EB40C-92FC-4C43-8A06-863D4C14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010" y="914400"/>
            <a:ext cx="7417925" cy="51769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.  </a:t>
            </a:r>
            <a:r>
              <a:rPr lang="en-US" dirty="0">
                <a:solidFill>
                  <a:schemeClr val="tx1"/>
                </a:solidFill>
              </a:rPr>
              <a:t>Your student wants to be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school (k-12) teacher.  What are his options?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a.  </a:t>
            </a:r>
            <a:r>
              <a:rPr lang="en-US" dirty="0">
                <a:solidFill>
                  <a:srgbClr val="C00000"/>
                </a:solidFill>
              </a:rPr>
              <a:t>4-year university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b.  2-year </a:t>
            </a:r>
            <a:r>
              <a:rPr lang="en-US" dirty="0" smtClean="0">
                <a:solidFill>
                  <a:schemeClr val="tx1"/>
                </a:solidFill>
              </a:rPr>
              <a:t>community college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c.  Technical school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d.  Free training</a:t>
            </a: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7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2134E-CBEE-4635-84FB-F934271C1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181" y="492370"/>
            <a:ext cx="3340975" cy="13894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/>
              <a:t>4-year University</a:t>
            </a:r>
            <a:endParaRPr lang="es-PE" sz="4400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D478F04-4E4F-41A0-9C45-9F6D08576F46}"/>
              </a:ext>
            </a:extLst>
          </p:cNvPr>
          <p:cNvSpPr txBox="1">
            <a:spLocks/>
          </p:cNvSpPr>
          <p:nvPr/>
        </p:nvSpPr>
        <p:spPr>
          <a:xfrm>
            <a:off x="469025" y="3429000"/>
            <a:ext cx="3340975" cy="13894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aramond" pitchFamily="18" charset="0"/>
              <a:buNone/>
            </a:pPr>
            <a:r>
              <a:rPr lang="en-US" sz="4400" dirty="0" smtClean="0"/>
              <a:t>Community </a:t>
            </a:r>
            <a:r>
              <a:rPr lang="en-US" sz="4400" dirty="0"/>
              <a:t>College</a:t>
            </a:r>
            <a:endParaRPr lang="es-PE" sz="4400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18141CFF-0E8D-4378-B319-F93619CBCF30}"/>
              </a:ext>
            </a:extLst>
          </p:cNvPr>
          <p:cNvSpPr txBox="1">
            <a:spLocks/>
          </p:cNvSpPr>
          <p:nvPr/>
        </p:nvSpPr>
        <p:spPr>
          <a:xfrm>
            <a:off x="8382002" y="565917"/>
            <a:ext cx="3340975" cy="13894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aramond" pitchFamily="18" charset="0"/>
              <a:buNone/>
            </a:pPr>
            <a:r>
              <a:rPr lang="en-US" sz="4400" dirty="0"/>
              <a:t>Online Institution</a:t>
            </a:r>
            <a:endParaRPr lang="es-PE" sz="4400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35A1E196-338C-4D17-8DF9-09CBFBE8F33C}"/>
              </a:ext>
            </a:extLst>
          </p:cNvPr>
          <p:cNvSpPr txBox="1">
            <a:spLocks/>
          </p:cNvSpPr>
          <p:nvPr/>
        </p:nvSpPr>
        <p:spPr>
          <a:xfrm>
            <a:off x="4532244" y="5592972"/>
            <a:ext cx="3340975" cy="741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aramond" pitchFamily="18" charset="0"/>
              <a:buNone/>
            </a:pPr>
            <a:r>
              <a:rPr lang="en-US" sz="4400" dirty="0"/>
              <a:t>Local College</a:t>
            </a:r>
            <a:endParaRPr lang="es-PE" sz="4400" dirty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2ECBF783-DD28-4A07-8383-3D070D2B1172}"/>
              </a:ext>
            </a:extLst>
          </p:cNvPr>
          <p:cNvSpPr txBox="1">
            <a:spLocks/>
          </p:cNvSpPr>
          <p:nvPr/>
        </p:nvSpPr>
        <p:spPr>
          <a:xfrm>
            <a:off x="8382002" y="2892827"/>
            <a:ext cx="3340975" cy="13894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aramond" pitchFamily="18" charset="0"/>
              <a:buNone/>
            </a:pPr>
            <a:r>
              <a:rPr lang="en-US" sz="4400" dirty="0"/>
              <a:t>Technical School</a:t>
            </a:r>
            <a:endParaRPr lang="es-PE" sz="4400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D05A8559-EE33-4F23-87A0-E0A9FEC703D8}"/>
              </a:ext>
            </a:extLst>
          </p:cNvPr>
          <p:cNvSpPr txBox="1">
            <a:spLocks/>
          </p:cNvSpPr>
          <p:nvPr/>
        </p:nvSpPr>
        <p:spPr>
          <a:xfrm>
            <a:off x="4532245" y="1881808"/>
            <a:ext cx="3340975" cy="14629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aramond" pitchFamily="18" charset="0"/>
              <a:buNone/>
            </a:pPr>
            <a:endParaRPr lang="es-PE" sz="9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079473-1437-4882-A393-9FD7DAECA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500" y="1178327"/>
            <a:ext cx="25527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105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7C4E3-05F2-4701-B6B0-B5B6A8E0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51678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.  </a:t>
            </a:r>
            <a:r>
              <a:rPr lang="en-US" dirty="0">
                <a:solidFill>
                  <a:schemeClr val="tx1"/>
                </a:solidFill>
              </a:rPr>
              <a:t>Your student can barely speak English.  What are her options?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a.  University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b.  Technical school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c.  Free ESL classes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d.  Apprenticeship</a:t>
            </a: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804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7C4E3-05F2-4701-B6B0-B5B6A8E0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51678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.  </a:t>
            </a:r>
            <a:r>
              <a:rPr lang="en-US" dirty="0">
                <a:solidFill>
                  <a:schemeClr val="tx1"/>
                </a:solidFill>
              </a:rPr>
              <a:t>Your student can barely speak English.  What are her options?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a.  University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b.  Technical school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c.  </a:t>
            </a:r>
            <a:r>
              <a:rPr lang="en-US" dirty="0">
                <a:solidFill>
                  <a:srgbClr val="C00000"/>
                </a:solidFill>
              </a:rPr>
              <a:t>Free ESL classes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d.  Apprenticeship</a:t>
            </a: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61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A271-3D13-4107-876F-19308C947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149" y="549965"/>
            <a:ext cx="10224051" cy="1371600"/>
          </a:xfrm>
        </p:spPr>
        <p:txBody>
          <a:bodyPr/>
          <a:lstStyle/>
          <a:p>
            <a:r>
              <a:rPr lang="en-US" dirty="0"/>
              <a:t>What choices do students really have?</a:t>
            </a:r>
            <a:endParaRPr lang="es-P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6526E-D5B4-445F-964B-EF11AF868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149" y="1802296"/>
            <a:ext cx="10813774" cy="4505740"/>
          </a:xfrm>
        </p:spPr>
        <p:txBody>
          <a:bodyPr/>
          <a:lstStyle/>
          <a:p>
            <a:r>
              <a:rPr lang="en-US" sz="2400" dirty="0"/>
              <a:t>4-year university – local</a:t>
            </a:r>
          </a:p>
          <a:p>
            <a:r>
              <a:rPr lang="en-US" sz="2400" dirty="0"/>
              <a:t>4-year university – online</a:t>
            </a:r>
          </a:p>
          <a:p>
            <a:r>
              <a:rPr lang="en-US" sz="2400" dirty="0" smtClean="0"/>
              <a:t>Community</a:t>
            </a:r>
            <a:r>
              <a:rPr lang="en-US" sz="2400" dirty="0" smtClean="0"/>
              <a:t> </a:t>
            </a:r>
            <a:r>
              <a:rPr lang="en-US" sz="2400" dirty="0"/>
              <a:t>college / 2-year college</a:t>
            </a:r>
          </a:p>
          <a:p>
            <a:r>
              <a:rPr lang="en-US" sz="2400" dirty="0"/>
              <a:t>Technical school (previously known as Vocational / Technical schools, AKA Vo-techs)</a:t>
            </a:r>
          </a:p>
          <a:p>
            <a:r>
              <a:rPr lang="en-US" sz="2400" dirty="0"/>
              <a:t>Short-term training program (such as offered by an employer prior to hiring)</a:t>
            </a:r>
          </a:p>
          <a:p>
            <a:r>
              <a:rPr lang="en-US" sz="2400" dirty="0"/>
              <a:t>Apprenticeship</a:t>
            </a:r>
          </a:p>
          <a:p>
            <a:r>
              <a:rPr lang="en-US" sz="2400" dirty="0"/>
              <a:t>Military training</a:t>
            </a:r>
          </a:p>
          <a:p>
            <a:endParaRPr lang="en-US" sz="2400" dirty="0"/>
          </a:p>
          <a:p>
            <a:r>
              <a:rPr lang="en-US" sz="2400" dirty="0"/>
              <a:t>Just keep working</a:t>
            </a:r>
          </a:p>
          <a:p>
            <a:endParaRPr lang="es-PE" dirty="0"/>
          </a:p>
        </p:txBody>
      </p:sp>
      <p:pic>
        <p:nvPicPr>
          <p:cNvPr id="5" name="Picture 4" descr="The tower of the building&#10;&#10;Description automatically generated">
            <a:extLst>
              <a:ext uri="{FF2B5EF4-FFF2-40B4-BE49-F238E27FC236}">
                <a16:creationId xmlns:a16="http://schemas.microsoft.com/office/drawing/2014/main" id="{CEC42857-3598-4967-862F-BC99B9D86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778" y="4366716"/>
            <a:ext cx="4821754" cy="21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6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close up of a mans face&#10;&#10;Description automatically generated">
            <a:extLst>
              <a:ext uri="{FF2B5EF4-FFF2-40B4-BE49-F238E27FC236}">
                <a16:creationId xmlns:a16="http://schemas.microsoft.com/office/drawing/2014/main" id="{FE2A1613-9763-4E79-A3C9-72E841F851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447" y="499403"/>
            <a:ext cx="2060299" cy="2065079"/>
          </a:xfrm>
        </p:spPr>
      </p:pic>
      <p:pic>
        <p:nvPicPr>
          <p:cNvPr id="10" name="Picture 9" descr="A close up of a mans face&#10;&#10;Description automatically generated">
            <a:extLst>
              <a:ext uri="{FF2B5EF4-FFF2-40B4-BE49-F238E27FC236}">
                <a16:creationId xmlns:a16="http://schemas.microsoft.com/office/drawing/2014/main" id="{2B7708A4-2794-4ACD-B177-EF7F3289E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447" y="4399722"/>
            <a:ext cx="2732115" cy="19588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2F8445-C47B-430D-94B5-BF417D205AE7}"/>
              </a:ext>
            </a:extLst>
          </p:cNvPr>
          <p:cNvSpPr txBox="1"/>
          <p:nvPr/>
        </p:nvSpPr>
        <p:spPr>
          <a:xfrm>
            <a:off x="2637746" y="1066798"/>
            <a:ext cx="1715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Trina</a:t>
            </a:r>
            <a:endParaRPr lang="es-PE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02CFCD-3D90-42F9-87BB-01CAFFB38E68}"/>
              </a:ext>
            </a:extLst>
          </p:cNvPr>
          <p:cNvSpPr txBox="1"/>
          <p:nvPr/>
        </p:nvSpPr>
        <p:spPr>
          <a:xfrm>
            <a:off x="3320233" y="4994646"/>
            <a:ext cx="1715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Lilia</a:t>
            </a:r>
            <a:endParaRPr lang="es-PE" sz="3200" dirty="0"/>
          </a:p>
        </p:txBody>
      </p:sp>
      <p:pic>
        <p:nvPicPr>
          <p:cNvPr id="15" name="Picture 14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0FD474FB-66D6-48A1-A726-7CDAF23021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9698" y="499402"/>
            <a:ext cx="3154855" cy="1766719"/>
          </a:xfrm>
          <a:prstGeom prst="rect">
            <a:avLst/>
          </a:prstGeom>
        </p:spPr>
      </p:pic>
      <p:pic>
        <p:nvPicPr>
          <p:cNvPr id="17" name="Picture 16" descr="A silhouette of a person&#10;&#10;Description automatically generated">
            <a:extLst>
              <a:ext uri="{FF2B5EF4-FFF2-40B4-BE49-F238E27FC236}">
                <a16:creationId xmlns:a16="http://schemas.microsoft.com/office/drawing/2014/main" id="{B8C338BE-F27F-4C2F-A4D7-77D65FD407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7496" y="3861540"/>
            <a:ext cx="2497057" cy="249705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F5FC9B8-BB1B-4C32-9663-C75E319E0C1C}"/>
              </a:ext>
            </a:extLst>
          </p:cNvPr>
          <p:cNvSpPr txBox="1"/>
          <p:nvPr/>
        </p:nvSpPr>
        <p:spPr>
          <a:xfrm>
            <a:off x="7548729" y="1007115"/>
            <a:ext cx="1042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Ben</a:t>
            </a:r>
            <a:endParaRPr lang="es-PE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A5E405-8141-41CE-81A5-EEBE23A31384}"/>
              </a:ext>
            </a:extLst>
          </p:cNvPr>
          <p:cNvSpPr txBox="1"/>
          <p:nvPr/>
        </p:nvSpPr>
        <p:spPr>
          <a:xfrm>
            <a:off x="7755841" y="4994646"/>
            <a:ext cx="1715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Mario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9586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6357C-CA93-4F72-ABC7-860C08B82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75191"/>
          </a:xfrm>
        </p:spPr>
        <p:txBody>
          <a:bodyPr/>
          <a:lstStyle/>
          <a:p>
            <a:r>
              <a:rPr lang="en-US" dirty="0"/>
              <a:t>Basics of Choosing a Good School</a:t>
            </a:r>
            <a:endParaRPr lang="es-P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1654-0EDD-476D-A44C-44EAB747F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17785"/>
            <a:ext cx="10058400" cy="4768947"/>
          </a:xfrm>
        </p:spPr>
        <p:txBody>
          <a:bodyPr>
            <a:normAutofit/>
          </a:bodyPr>
          <a:lstStyle/>
          <a:p>
            <a:r>
              <a:rPr lang="en-US" sz="2000" dirty="0"/>
              <a:t>Accreditation</a:t>
            </a:r>
          </a:p>
          <a:p>
            <a:pPr lvl="1"/>
            <a:r>
              <a:rPr lang="en-US" sz="2000" dirty="0"/>
              <a:t>Transferability</a:t>
            </a:r>
          </a:p>
          <a:p>
            <a:pPr lvl="1"/>
            <a:r>
              <a:rPr lang="en-US" sz="2000" dirty="0"/>
              <a:t>Validity</a:t>
            </a:r>
          </a:p>
          <a:p>
            <a:pPr lvl="1"/>
            <a:r>
              <a:rPr lang="en-US" sz="2000" dirty="0"/>
              <a:t>Stability of institution</a:t>
            </a:r>
          </a:p>
          <a:p>
            <a:pPr lvl="1"/>
            <a:endParaRPr lang="en-US" sz="2000" dirty="0"/>
          </a:p>
          <a:p>
            <a:r>
              <a:rPr lang="en-US" sz="2000" dirty="0"/>
              <a:t>Reputation</a:t>
            </a:r>
          </a:p>
          <a:p>
            <a:endParaRPr lang="en-US" sz="2000" dirty="0"/>
          </a:p>
          <a:p>
            <a:r>
              <a:rPr lang="en-US" sz="2000" dirty="0"/>
              <a:t>Accountability</a:t>
            </a:r>
          </a:p>
          <a:p>
            <a:pPr lvl="1"/>
            <a:r>
              <a:rPr lang="en-US" sz="2000" dirty="0"/>
              <a:t>Location for complaints</a:t>
            </a:r>
          </a:p>
          <a:p>
            <a:pPr lvl="1"/>
            <a:r>
              <a:rPr lang="en-US" sz="2000" dirty="0"/>
              <a:t>Reliability of admissions counselors</a:t>
            </a:r>
          </a:p>
          <a:p>
            <a:pPr lvl="1"/>
            <a:endParaRPr lang="en-US" sz="2000" dirty="0"/>
          </a:p>
          <a:p>
            <a:r>
              <a:rPr lang="en-US" sz="2000" dirty="0"/>
              <a:t>Cost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2002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AA20F121-A9A8-4146-9319-8AB1DCEA26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872267"/>
              </p:ext>
            </p:extLst>
          </p:nvPr>
        </p:nvGraphicFramePr>
        <p:xfrm>
          <a:off x="2120347" y="393894"/>
          <a:ext cx="7381460" cy="610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5365">
                  <a:extLst>
                    <a:ext uri="{9D8B030D-6E8A-4147-A177-3AD203B41FA5}">
                      <a16:colId xmlns:a16="http://schemas.microsoft.com/office/drawing/2014/main" val="3943951346"/>
                    </a:ext>
                  </a:extLst>
                </a:gridCol>
                <a:gridCol w="1845365">
                  <a:extLst>
                    <a:ext uri="{9D8B030D-6E8A-4147-A177-3AD203B41FA5}">
                      <a16:colId xmlns:a16="http://schemas.microsoft.com/office/drawing/2014/main" val="55777102"/>
                    </a:ext>
                  </a:extLst>
                </a:gridCol>
                <a:gridCol w="1845365">
                  <a:extLst>
                    <a:ext uri="{9D8B030D-6E8A-4147-A177-3AD203B41FA5}">
                      <a16:colId xmlns:a16="http://schemas.microsoft.com/office/drawing/2014/main" val="140558221"/>
                    </a:ext>
                  </a:extLst>
                </a:gridCol>
                <a:gridCol w="1845365">
                  <a:extLst>
                    <a:ext uri="{9D8B030D-6E8A-4147-A177-3AD203B41FA5}">
                      <a16:colId xmlns:a16="http://schemas.microsoft.com/office/drawing/2014/main" val="3052462926"/>
                    </a:ext>
                  </a:extLst>
                </a:gridCol>
              </a:tblGrid>
              <a:tr h="315654"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u="none" strike="noStrike" dirty="0" err="1">
                          <a:effectLst/>
                        </a:rPr>
                        <a:t>Type</a:t>
                      </a:r>
                      <a:r>
                        <a:rPr lang="es-PE" sz="1600" u="none" strike="noStrike" dirty="0">
                          <a:effectLst/>
                        </a:rPr>
                        <a:t> </a:t>
                      </a:r>
                      <a:r>
                        <a:rPr lang="es-PE" sz="1600" u="none" strike="noStrike" dirty="0" err="1">
                          <a:effectLst/>
                        </a:rPr>
                        <a:t>of</a:t>
                      </a:r>
                      <a:r>
                        <a:rPr lang="es-PE" sz="1600" u="none" strike="noStrike" dirty="0">
                          <a:effectLst/>
                        </a:rPr>
                        <a:t> </a:t>
                      </a:r>
                      <a:r>
                        <a:rPr lang="es-PE" sz="1600" u="none" strike="noStrike" dirty="0" err="1">
                          <a:effectLst/>
                        </a:rPr>
                        <a:t>institution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All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4-year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2-year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3782772434"/>
                  </a:ext>
                </a:extLst>
              </a:tr>
              <a:tr h="29910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 dirty="0" err="1">
                          <a:effectLst/>
                        </a:rPr>
                        <a:t>All</a:t>
                      </a:r>
                      <a:r>
                        <a:rPr lang="es-PE" sz="1600" u="none" strike="noStrike" dirty="0">
                          <a:effectLst/>
                        </a:rPr>
                        <a:t> </a:t>
                      </a:r>
                      <a:r>
                        <a:rPr lang="es-PE" sz="1600" u="none" strike="noStrike" dirty="0" err="1">
                          <a:effectLst/>
                        </a:rPr>
                        <a:t>institutions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 dirty="0">
                          <a:effectLst/>
                        </a:rPr>
                        <a:t> 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1388203440"/>
                  </a:ext>
                </a:extLst>
              </a:tr>
              <a:tr h="31565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>
                          <a:effectLst/>
                        </a:rPr>
                        <a:t>2013–14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$21,291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>
                          <a:effectLst/>
                        </a:rPr>
                        <a:t>25,049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>
                          <a:effectLst/>
                        </a:rPr>
                        <a:t>10,030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1675701927"/>
                  </a:ext>
                </a:extLst>
              </a:tr>
              <a:tr h="60953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>
                          <a:effectLst/>
                        </a:rPr>
                        <a:t>2014–15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$21,875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25,580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>
                          <a:effectLst/>
                        </a:rPr>
                        <a:t>10,221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1462083767"/>
                  </a:ext>
                </a:extLst>
              </a:tr>
              <a:tr h="60953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>
                          <a:effectLst/>
                        </a:rPr>
                        <a:t>2015–16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$22,432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26,120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>
                          <a:effectLst/>
                        </a:rPr>
                        <a:t>10,432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2024273229"/>
                  </a:ext>
                </a:extLst>
              </a:tr>
              <a:tr h="29910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>
                          <a:effectLst/>
                        </a:rPr>
                        <a:t>Public institutions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800" u="none" strike="noStrike">
                          <a:effectLst/>
                        </a:rPr>
                        <a:t> </a:t>
                      </a:r>
                      <a:endParaRPr lang="es-PE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800" u="none" strike="noStrike" dirty="0">
                          <a:effectLst/>
                        </a:rPr>
                        <a:t> 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800" u="none" strike="noStrike">
                          <a:effectLst/>
                        </a:rPr>
                        <a:t> </a:t>
                      </a:r>
                      <a:endParaRPr lang="es-PE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3360088908"/>
                  </a:ext>
                </a:extLst>
              </a:tr>
              <a:tr h="31565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>
                          <a:effectLst/>
                        </a:rPr>
                        <a:t>2013–14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$15,849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18,355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9,414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1423915247"/>
                  </a:ext>
                </a:extLst>
              </a:tr>
              <a:tr h="60953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>
                          <a:effectLst/>
                        </a:rPr>
                        <a:t>2014–15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$16,298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18,758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9,651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571541830"/>
                  </a:ext>
                </a:extLst>
              </a:tr>
              <a:tr h="60953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>
                          <a:effectLst/>
                        </a:rPr>
                        <a:t>2015–16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$16,757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19,189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9,939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1747412470"/>
                  </a:ext>
                </a:extLst>
              </a:tr>
              <a:tr h="5873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Private nonprofit and for-profit institutions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800" u="none" strike="noStrike">
                          <a:effectLst/>
                        </a:rPr>
                        <a:t> </a:t>
                      </a:r>
                      <a:endParaRPr lang="es-PE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800" u="none" strike="noStrike" dirty="0">
                          <a:effectLst/>
                        </a:rPr>
                        <a:t> 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800" u="none" strike="noStrike" dirty="0">
                          <a:effectLst/>
                        </a:rPr>
                        <a:t> 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1216233918"/>
                  </a:ext>
                </a:extLst>
              </a:tr>
              <a:tr h="31565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>
                          <a:effectLst/>
                        </a:rPr>
                        <a:t>2013–14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$36,502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>
                          <a:effectLst/>
                        </a:rPr>
                        <a:t>37,115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24,207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2736219192"/>
                  </a:ext>
                </a:extLst>
              </a:tr>
              <a:tr h="60953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>
                          <a:effectLst/>
                        </a:rPr>
                        <a:t>2014–15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$37,677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>
                          <a:effectLst/>
                        </a:rPr>
                        <a:t>38,247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24,481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293298492"/>
                  </a:ext>
                </a:extLst>
              </a:tr>
              <a:tr h="60953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>
                          <a:effectLst/>
                        </a:rPr>
                        <a:t>2015–16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$39,011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>
                          <a:effectLst/>
                        </a:rPr>
                        <a:t>39,529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800" u="none" strike="noStrike" dirty="0">
                          <a:effectLst/>
                        </a:rPr>
                        <a:t>24,367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1593046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44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34B90-75EF-4EC4-9CD6-A85B59DF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Online Schools</a:t>
            </a:r>
            <a:endParaRPr lang="es-P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F29E4-4351-42AA-BDCB-22B008568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4644683" cy="41122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CONS</a:t>
            </a:r>
          </a:p>
          <a:p>
            <a:pPr>
              <a:buFontTx/>
              <a:buChar char="-"/>
            </a:pPr>
            <a:r>
              <a:rPr lang="en-US" sz="2800" dirty="0"/>
              <a:t>Shady recruiting</a:t>
            </a:r>
          </a:p>
          <a:p>
            <a:pPr>
              <a:buFontTx/>
              <a:buChar char="-"/>
            </a:pPr>
            <a:r>
              <a:rPr lang="en-US" sz="2800" dirty="0"/>
              <a:t>Poor Reputation</a:t>
            </a:r>
          </a:p>
          <a:p>
            <a:pPr>
              <a:buFontTx/>
              <a:buChar char="-"/>
            </a:pPr>
            <a:r>
              <a:rPr lang="en-US" sz="2800" dirty="0"/>
              <a:t>Lack of transferability (Accreditation)</a:t>
            </a:r>
          </a:p>
          <a:p>
            <a:pPr>
              <a:buFontTx/>
              <a:buChar char="-"/>
            </a:pPr>
            <a:r>
              <a:rPr lang="en-US" sz="2800" dirty="0"/>
              <a:t>Cost</a:t>
            </a:r>
          </a:p>
          <a:p>
            <a:pPr>
              <a:buFontTx/>
              <a:buChar char="-"/>
            </a:pPr>
            <a:r>
              <a:rPr lang="en-US" sz="2800" dirty="0"/>
              <a:t>Lack of Accountability </a:t>
            </a:r>
          </a:p>
          <a:p>
            <a:pPr>
              <a:buFontTx/>
              <a:buChar char="-"/>
            </a:pPr>
            <a:r>
              <a:rPr lang="en-US" sz="2800" dirty="0"/>
              <a:t>Lack of hands-on learning</a:t>
            </a:r>
          </a:p>
          <a:p>
            <a:endParaRPr lang="en-US" dirty="0"/>
          </a:p>
          <a:p>
            <a:endParaRPr lang="es-P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465EEA-4BE4-47B9-AA99-939C4F3837E7}"/>
              </a:ext>
            </a:extLst>
          </p:cNvPr>
          <p:cNvSpPr txBox="1">
            <a:spLocks/>
          </p:cNvSpPr>
          <p:nvPr/>
        </p:nvSpPr>
        <p:spPr>
          <a:xfrm>
            <a:off x="6958819" y="2103120"/>
            <a:ext cx="4461803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en-US" sz="2800" dirty="0"/>
              <a:t>PROS</a:t>
            </a:r>
          </a:p>
          <a:p>
            <a:pPr>
              <a:buFontTx/>
              <a:buChar char="-"/>
            </a:pPr>
            <a:r>
              <a:rPr lang="en-US" sz="2800" dirty="0"/>
              <a:t>Convenient</a:t>
            </a:r>
          </a:p>
          <a:p>
            <a:pPr>
              <a:buFontTx/>
              <a:buChar char="-"/>
            </a:pPr>
            <a:r>
              <a:rPr lang="en-US" sz="2800" dirty="0"/>
              <a:t>No need for transportation and childcare</a:t>
            </a:r>
          </a:p>
          <a:p>
            <a:pPr>
              <a:buFontTx/>
              <a:buChar char="-"/>
            </a:pPr>
            <a:r>
              <a:rPr lang="en-US" sz="2800" dirty="0"/>
              <a:t>Can finish more quickly </a:t>
            </a:r>
          </a:p>
          <a:p>
            <a:endParaRPr lang="en-US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70100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645BD8A-B13F-463A-9101-4FB883F064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003B42-F17E-473C-9366-9369C04711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49DDF01-2EFB-49D0-864E-0CE29F33A6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accent1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4D1D99-14B8-4865-978B-FC9102C60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040" y="1342937"/>
            <a:ext cx="9860547" cy="27085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800" cap="all" spc="-100" dirty="0">
                <a:solidFill>
                  <a:srgbClr val="FFFFFF"/>
                </a:solidFill>
              </a:rPr>
              <a:t>QUIZ: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C818C-31EF-4990-9263-562A6C2F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039" y="3429001"/>
            <a:ext cx="9860547" cy="1194424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spc="80" dirty="0">
                <a:solidFill>
                  <a:srgbClr val="FFFFFF"/>
                </a:solidFill>
              </a:rPr>
              <a:t>How much do you know about Educational Opportunities for your students?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3600" spc="80" dirty="0">
              <a:solidFill>
                <a:srgbClr val="FFFFFF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spc="80" dirty="0">
                <a:solidFill>
                  <a:srgbClr val="FFFFFF"/>
                </a:solidFill>
              </a:rPr>
              <a:t>* You may have more than one answer – or none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EA5BB7-5B71-4B52-AD7F-3BA82A6177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A1BDD5A-B952-463D-8BF6-F89EC6F21C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2C2EF86-4721-4AC5-AC3A-5343FE12BA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2A6C7C-49DA-4D7E-9647-1696C74DF8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100664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1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6DB3EB-1969-415B-989F-79F62DF9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51678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1. Your student wants to become a nurse.  What are his </a:t>
            </a:r>
            <a:r>
              <a:rPr lang="en-US" dirty="0" smtClean="0">
                <a:solidFill>
                  <a:schemeClr val="tx1"/>
                </a:solidFill>
              </a:rPr>
              <a:t>options?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a.  4-year university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b.  2-year </a:t>
            </a:r>
            <a:r>
              <a:rPr lang="en-US" dirty="0" smtClean="0">
                <a:solidFill>
                  <a:schemeClr val="tx1"/>
                </a:solidFill>
              </a:rPr>
              <a:t>community college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c.  Technical school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d.  Free training</a:t>
            </a: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97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6DB3EB-1969-415B-989F-79F62DF9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51678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1. Your student wants to become a nurse.  What are his </a:t>
            </a:r>
            <a:r>
              <a:rPr lang="en-US" dirty="0" smtClean="0">
                <a:solidFill>
                  <a:schemeClr val="tx1"/>
                </a:solidFill>
              </a:rPr>
              <a:t>options?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a.  </a:t>
            </a:r>
            <a:r>
              <a:rPr lang="en-US" dirty="0">
                <a:solidFill>
                  <a:srgbClr val="C00000"/>
                </a:solidFill>
              </a:rPr>
              <a:t>4-year university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b.  </a:t>
            </a:r>
            <a:r>
              <a:rPr lang="en-US" dirty="0">
                <a:solidFill>
                  <a:srgbClr val="C00000"/>
                </a:solidFill>
              </a:rPr>
              <a:t>2-year </a:t>
            </a:r>
            <a:r>
              <a:rPr lang="en-US" dirty="0" smtClean="0">
                <a:solidFill>
                  <a:srgbClr val="C00000"/>
                </a:solidFill>
              </a:rPr>
              <a:t>community college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c.  </a:t>
            </a:r>
            <a:r>
              <a:rPr lang="en-US" dirty="0">
                <a:solidFill>
                  <a:srgbClr val="C00000"/>
                </a:solidFill>
              </a:rPr>
              <a:t>Technical school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d.  Free training</a:t>
            </a: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246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E3823"/>
      </a:dk2>
      <a:lt2>
        <a:srgbClr val="E8E6E2"/>
      </a:lt2>
      <a:accent1>
        <a:srgbClr val="92A1C4"/>
      </a:accent1>
      <a:accent2>
        <a:srgbClr val="7FA9BA"/>
      </a:accent2>
      <a:accent3>
        <a:srgbClr val="82ACA6"/>
      </a:accent3>
      <a:accent4>
        <a:srgbClr val="77AE90"/>
      </a:accent4>
      <a:accent5>
        <a:srgbClr val="81AC82"/>
      </a:accent5>
      <a:accent6>
        <a:srgbClr val="8AAB75"/>
      </a:accent6>
      <a:hlink>
        <a:srgbClr val="928158"/>
      </a:hlink>
      <a:folHlink>
        <a:srgbClr val="828282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436</Words>
  <Application>Microsoft Office PowerPoint</Application>
  <PresentationFormat>Widescreen</PresentationFormat>
  <Paragraphs>118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Garamond</vt:lpstr>
      <vt:lpstr>SavonVTI</vt:lpstr>
      <vt:lpstr>Helping students  MakE good choices for higher ed</vt:lpstr>
      <vt:lpstr>PowerPoint Presentation</vt:lpstr>
      <vt:lpstr>PowerPoint Presentation</vt:lpstr>
      <vt:lpstr>Basics of Choosing a Good School</vt:lpstr>
      <vt:lpstr>PowerPoint Presentation</vt:lpstr>
      <vt:lpstr>Online Schools</vt:lpstr>
      <vt:lpstr>QUIZ:</vt:lpstr>
      <vt:lpstr>1. Your student wants to become a nurse.  What are his options? a.  4-year university b.  2-year community college c.  Technical school d.  Free training</vt:lpstr>
      <vt:lpstr>1. Your student wants to become a nurse.  What are his options? a.  4-year university b.  2-year community college c.  Technical school d.  Free training</vt:lpstr>
      <vt:lpstr>2. Your student wants to become an accountant.  What are her options? a.  4-year university b.  2-year community college c.  Technical school d.  Apprenticeship</vt:lpstr>
      <vt:lpstr>2. Your student wants to become an accountant.  What are her options? a.  4-year university b.  2-year university c.  Technical school d.  Apprenticeship</vt:lpstr>
      <vt:lpstr>PowerPoint Presentation</vt:lpstr>
      <vt:lpstr>PowerPoint Presentation</vt:lpstr>
      <vt:lpstr>4.  Your student has a learning disability.  What are her options? a.  4-year college degree b.  2-year college degree c.  Technical school certificate d.  Online education</vt:lpstr>
      <vt:lpstr>4.  Your student has a learning disability.  What are her options? a.  4-year college degree b.  2-year college degree c.  Technical school certificate d.  Online education</vt:lpstr>
      <vt:lpstr>5.  Your student wants a career using computers.  What are his options? a.  University b.  Community College c.  Technical School d.  Online classes</vt:lpstr>
      <vt:lpstr>5.  Your student wants a career using computers.  What are his options? a.  University b.  Community College c.  Technical School d.  Online classes</vt:lpstr>
      <vt:lpstr>6.  Your student wants to be a school (k-12) teacher.  What are his options? a.  4-year university b.  2-year community college c.  Technical school d.  Free training</vt:lpstr>
      <vt:lpstr>6.  Your student wants to be a school (k-12) teacher.  What are his options? a.  4-year university b.  2-year community college c.  Technical school d.  Free training</vt:lpstr>
      <vt:lpstr>7.  Your student can barely speak English.  What are her options? a.  University b.  Technical school c.  Free ESL classes d.  Apprenticeship</vt:lpstr>
      <vt:lpstr>7.  Your student can barely speak English.  What are her options? a.  University b.  Technical school c.  Free ESL classes d.  Apprenticeship</vt:lpstr>
      <vt:lpstr>What choices do students really have?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students  MakE good choices for higher ed</dc:title>
  <dc:creator>daniel farfan</dc:creator>
  <cp:lastModifiedBy>Bernard, Susan</cp:lastModifiedBy>
  <cp:revision>12</cp:revision>
  <dcterms:created xsi:type="dcterms:W3CDTF">2019-07-31T14:15:17Z</dcterms:created>
  <dcterms:modified xsi:type="dcterms:W3CDTF">2019-08-30T21:36:59Z</dcterms:modified>
</cp:coreProperties>
</file>