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65" r:id="rId7"/>
    <p:sldId id="268" r:id="rId8"/>
    <p:sldId id="264" r:id="rId9"/>
    <p:sldId id="263" r:id="rId10"/>
    <p:sldId id="270" r:id="rId11"/>
    <p:sldId id="262" r:id="rId12"/>
    <p:sldId id="261" r:id="rId13"/>
    <p:sldId id="266" r:id="rId14"/>
    <p:sldId id="269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2430" autoAdjust="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6A1D43-BB4A-44C6-8216-326D05C5B6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D5CA9D-8D27-4FCC-8726-E6286E687740}">
      <dgm:prSet/>
      <dgm:spPr/>
      <dgm:t>
        <a:bodyPr/>
        <a:lstStyle/>
        <a:p>
          <a:pPr algn="ctr"/>
          <a:r>
            <a:rPr lang="en-US" sz="1400" b="1" dirty="0" smtClean="0"/>
            <a:t>Tell me about your school history.</a:t>
          </a:r>
          <a:endParaRPr lang="en-US" sz="1400" dirty="0"/>
        </a:p>
      </dgm:t>
    </dgm:pt>
    <dgm:pt modelId="{95545A22-5C41-4338-8FAA-271803AF455F}" type="sibTrans" cxnId="{FC0484CB-FD1F-45A4-9160-746FF3F0ADA2}">
      <dgm:prSet/>
      <dgm:spPr/>
      <dgm:t>
        <a:bodyPr/>
        <a:lstStyle/>
        <a:p>
          <a:endParaRPr lang="en-US"/>
        </a:p>
      </dgm:t>
    </dgm:pt>
    <dgm:pt modelId="{6955B40E-D8CF-40FB-B75B-80A460C725CD}" type="parTrans" cxnId="{FC0484CB-FD1F-45A4-9160-746FF3F0ADA2}">
      <dgm:prSet/>
      <dgm:spPr/>
      <dgm:t>
        <a:bodyPr/>
        <a:lstStyle/>
        <a:p>
          <a:endParaRPr lang="en-US"/>
        </a:p>
      </dgm:t>
    </dgm:pt>
    <dgm:pt modelId="{A66954E2-703F-4927-9D19-9ABD1C227A0F}">
      <dgm:prSet custT="1"/>
      <dgm:spPr/>
      <dgm:t>
        <a:bodyPr/>
        <a:lstStyle/>
        <a:p>
          <a:pPr algn="l"/>
          <a:r>
            <a:rPr lang="en-US" sz="1200" dirty="0" smtClean="0"/>
            <a:t>Were you ever on an IEP or 504 Plan?</a:t>
          </a:r>
          <a:endParaRPr lang="en-US" sz="1200" dirty="0"/>
        </a:p>
      </dgm:t>
    </dgm:pt>
    <dgm:pt modelId="{7CB5D678-16E5-42DA-BE5F-FD9744C20A24}" type="sibTrans" cxnId="{40D1CF11-C7DE-46F3-A758-DE0A3B82C0FE}">
      <dgm:prSet/>
      <dgm:spPr/>
      <dgm:t>
        <a:bodyPr/>
        <a:lstStyle/>
        <a:p>
          <a:endParaRPr lang="en-US"/>
        </a:p>
      </dgm:t>
    </dgm:pt>
    <dgm:pt modelId="{D1DC99FF-0C3E-40B0-94F6-29C171B02474}" type="parTrans" cxnId="{40D1CF11-C7DE-46F3-A758-DE0A3B82C0FE}">
      <dgm:prSet/>
      <dgm:spPr/>
      <dgm:t>
        <a:bodyPr/>
        <a:lstStyle/>
        <a:p>
          <a:endParaRPr lang="en-US"/>
        </a:p>
      </dgm:t>
    </dgm:pt>
    <dgm:pt modelId="{B33CDDBA-F6B8-4924-8580-A18F7CC2DC24}">
      <dgm:prSet custT="1"/>
      <dgm:spPr/>
      <dgm:t>
        <a:bodyPr/>
        <a:lstStyle/>
        <a:p>
          <a:pPr algn="l"/>
          <a:r>
            <a:rPr lang="en-US" sz="1200" dirty="0" smtClean="0"/>
            <a:t>If so, do you have a copy of it?</a:t>
          </a:r>
          <a:endParaRPr lang="en-US" sz="1200" dirty="0"/>
        </a:p>
      </dgm:t>
    </dgm:pt>
    <dgm:pt modelId="{17700243-0D7E-41C3-84FD-E4662252C491}" type="sibTrans" cxnId="{64E49E06-2C60-4EC0-BFDD-8607BA58DC19}">
      <dgm:prSet/>
      <dgm:spPr/>
      <dgm:t>
        <a:bodyPr/>
        <a:lstStyle/>
        <a:p>
          <a:endParaRPr lang="en-US"/>
        </a:p>
      </dgm:t>
    </dgm:pt>
    <dgm:pt modelId="{140C6176-20AD-43BE-9A86-2D6888235499}" type="parTrans" cxnId="{64E49E06-2C60-4EC0-BFDD-8607BA58DC19}">
      <dgm:prSet/>
      <dgm:spPr/>
      <dgm:t>
        <a:bodyPr/>
        <a:lstStyle/>
        <a:p>
          <a:endParaRPr lang="en-US"/>
        </a:p>
      </dgm:t>
    </dgm:pt>
    <dgm:pt modelId="{746F7DF6-EDF6-4753-8A79-DA720B5C6A07}">
      <dgm:prSet custT="1"/>
      <dgm:spPr/>
      <dgm:t>
        <a:bodyPr/>
        <a:lstStyle/>
        <a:p>
          <a:pPr algn="l"/>
          <a:r>
            <a:rPr lang="en-US" sz="1200" dirty="0" smtClean="0"/>
            <a:t>What accommodations did you have in school?</a:t>
          </a:r>
          <a:endParaRPr lang="en-US" sz="1200" dirty="0"/>
        </a:p>
      </dgm:t>
    </dgm:pt>
    <dgm:pt modelId="{CE7E4631-52BD-4EB7-A36B-F05D92D62BC1}" type="sibTrans" cxnId="{9FFD391C-1B05-4AF4-A9FB-2828FCDF318A}">
      <dgm:prSet/>
      <dgm:spPr/>
      <dgm:t>
        <a:bodyPr/>
        <a:lstStyle/>
        <a:p>
          <a:endParaRPr lang="en-US"/>
        </a:p>
      </dgm:t>
    </dgm:pt>
    <dgm:pt modelId="{CA4AD7D0-EF34-477D-870A-C1B8E56669E2}" type="parTrans" cxnId="{9FFD391C-1B05-4AF4-A9FB-2828FCDF318A}">
      <dgm:prSet/>
      <dgm:spPr/>
      <dgm:t>
        <a:bodyPr/>
        <a:lstStyle/>
        <a:p>
          <a:endParaRPr lang="en-US"/>
        </a:p>
      </dgm:t>
    </dgm:pt>
    <dgm:pt modelId="{5EEC34D0-4FA3-43CD-BBDE-4CE58ABAA672}">
      <dgm:prSet custT="1"/>
      <dgm:spPr/>
      <dgm:t>
        <a:bodyPr/>
        <a:lstStyle/>
        <a:p>
          <a:pPr algn="l"/>
          <a:r>
            <a:rPr lang="en-US" sz="1200" dirty="0" smtClean="0"/>
            <a:t>How did you learn best when you were in high school: small group, tutor, home school, slower paced lessons?</a:t>
          </a:r>
          <a:endParaRPr lang="en-US" sz="1200" dirty="0"/>
        </a:p>
      </dgm:t>
    </dgm:pt>
    <dgm:pt modelId="{F931502B-803C-4B96-B3F9-8CFE2423E0A0}" type="sibTrans" cxnId="{9C4D0BD0-DD92-498D-9A6B-65CCC761C21C}">
      <dgm:prSet/>
      <dgm:spPr/>
      <dgm:t>
        <a:bodyPr/>
        <a:lstStyle/>
        <a:p>
          <a:endParaRPr lang="en-US"/>
        </a:p>
      </dgm:t>
    </dgm:pt>
    <dgm:pt modelId="{2D1E3C9A-FA97-414B-A930-C1724EEE77B9}" type="parTrans" cxnId="{9C4D0BD0-DD92-498D-9A6B-65CCC761C21C}">
      <dgm:prSet/>
      <dgm:spPr/>
      <dgm:t>
        <a:bodyPr/>
        <a:lstStyle/>
        <a:p>
          <a:endParaRPr lang="en-US"/>
        </a:p>
      </dgm:t>
    </dgm:pt>
    <dgm:pt modelId="{90E33F8B-8B2E-4D93-B70B-E332C17D0D8C}">
      <dgm:prSet/>
      <dgm:spPr/>
      <dgm:t>
        <a:bodyPr/>
        <a:lstStyle/>
        <a:p>
          <a:r>
            <a:rPr lang="en-US" dirty="0" smtClean="0"/>
            <a:t>Explain the requirements of using an IEP or 504 Plan.</a:t>
          </a:r>
          <a:endParaRPr lang="en-US" dirty="0"/>
        </a:p>
      </dgm:t>
    </dgm:pt>
    <dgm:pt modelId="{9F26F1F7-DDCE-45D6-BE31-9561D312780D}" type="sibTrans" cxnId="{913B8BDF-C288-41E8-B4FA-98C95585124C}">
      <dgm:prSet/>
      <dgm:spPr/>
      <dgm:t>
        <a:bodyPr/>
        <a:lstStyle/>
        <a:p>
          <a:endParaRPr lang="en-US"/>
        </a:p>
      </dgm:t>
    </dgm:pt>
    <dgm:pt modelId="{E8DB8FC6-7B1B-417C-8C04-2B397EC9B14A}" type="parTrans" cxnId="{913B8BDF-C288-41E8-B4FA-98C95585124C}">
      <dgm:prSet/>
      <dgm:spPr/>
      <dgm:t>
        <a:bodyPr/>
        <a:lstStyle/>
        <a:p>
          <a:endParaRPr lang="en-US"/>
        </a:p>
      </dgm:t>
    </dgm:pt>
    <dgm:pt modelId="{9E5C4BDD-03EE-4929-A239-5ED26616C23C}">
      <dgm:prSet/>
      <dgm:spPr/>
      <dgm:t>
        <a:bodyPr/>
        <a:lstStyle/>
        <a:p>
          <a:pPr algn="ctr"/>
          <a:r>
            <a:rPr lang="en-US" sz="1400" b="1" dirty="0" smtClean="0"/>
            <a:t>How do you learn best now when you are in the adult education classroom or studying at home?</a:t>
          </a:r>
          <a:endParaRPr lang="en-US" sz="1400" dirty="0"/>
        </a:p>
      </dgm:t>
    </dgm:pt>
    <dgm:pt modelId="{B8CCA143-5467-464A-8EE3-4EB1B95E4CD3}" type="sibTrans" cxnId="{995ECCEC-BD42-419F-8B3C-259F630CBD99}">
      <dgm:prSet/>
      <dgm:spPr/>
      <dgm:t>
        <a:bodyPr/>
        <a:lstStyle/>
        <a:p>
          <a:endParaRPr lang="en-US"/>
        </a:p>
      </dgm:t>
    </dgm:pt>
    <dgm:pt modelId="{C1AD7F2E-EC36-4D15-B93A-E32DD23615D3}" type="parTrans" cxnId="{995ECCEC-BD42-419F-8B3C-259F630CBD99}">
      <dgm:prSet/>
      <dgm:spPr/>
      <dgm:t>
        <a:bodyPr/>
        <a:lstStyle/>
        <a:p>
          <a:endParaRPr lang="en-US"/>
        </a:p>
      </dgm:t>
    </dgm:pt>
    <dgm:pt modelId="{048FE378-4235-4A36-AE09-DE3DF038E2E6}">
      <dgm:prSet custT="1"/>
      <dgm:spPr/>
      <dgm:t>
        <a:bodyPr/>
        <a:lstStyle/>
        <a:p>
          <a:pPr algn="l"/>
          <a:r>
            <a:rPr lang="en-US" sz="1400" dirty="0" smtClean="0"/>
            <a:t>How do you compensate for your disability?</a:t>
          </a:r>
          <a:endParaRPr lang="en-US" sz="1400" dirty="0"/>
        </a:p>
      </dgm:t>
    </dgm:pt>
    <dgm:pt modelId="{3B9DBAB1-633B-4928-95A3-C456B7F9EA1C}" type="sibTrans" cxnId="{6CBBC5EB-EFF5-4CA1-BB1D-26FEA78B837F}">
      <dgm:prSet/>
      <dgm:spPr/>
      <dgm:t>
        <a:bodyPr/>
        <a:lstStyle/>
        <a:p>
          <a:endParaRPr lang="en-US"/>
        </a:p>
      </dgm:t>
    </dgm:pt>
    <dgm:pt modelId="{90AB33BD-9B41-4B98-8191-EC1174295014}" type="parTrans" cxnId="{6CBBC5EB-EFF5-4CA1-BB1D-26FEA78B837F}">
      <dgm:prSet/>
      <dgm:spPr/>
      <dgm:t>
        <a:bodyPr/>
        <a:lstStyle/>
        <a:p>
          <a:endParaRPr lang="en-US"/>
        </a:p>
      </dgm:t>
    </dgm:pt>
    <dgm:pt modelId="{479D21C9-6868-4D00-A14C-B2E7A0594BA5}">
      <dgm:prSet/>
      <dgm:spPr/>
      <dgm:t>
        <a:bodyPr/>
        <a:lstStyle/>
        <a:p>
          <a:r>
            <a:rPr lang="en-US" dirty="0" smtClean="0"/>
            <a:t>Explain available accommodations.</a:t>
          </a:r>
          <a:endParaRPr lang="en-US" dirty="0"/>
        </a:p>
      </dgm:t>
    </dgm:pt>
    <dgm:pt modelId="{3E256B6A-9146-4AB8-B83B-1DC3E88E7582}" type="sibTrans" cxnId="{CA9EA56A-9F0D-4ABF-A899-15817D7422CB}">
      <dgm:prSet/>
      <dgm:spPr/>
      <dgm:t>
        <a:bodyPr/>
        <a:lstStyle/>
        <a:p>
          <a:endParaRPr lang="en-US"/>
        </a:p>
      </dgm:t>
    </dgm:pt>
    <dgm:pt modelId="{8524B8F7-02D3-49C8-8831-7F399E7E4F28}" type="parTrans" cxnId="{CA9EA56A-9F0D-4ABF-A899-15817D7422CB}">
      <dgm:prSet/>
      <dgm:spPr/>
      <dgm:t>
        <a:bodyPr/>
        <a:lstStyle/>
        <a:p>
          <a:endParaRPr lang="en-US"/>
        </a:p>
      </dgm:t>
    </dgm:pt>
    <dgm:pt modelId="{4FA95914-B6A2-4549-BD71-0ABC47FBD519}">
      <dgm:prSet/>
      <dgm:spPr/>
      <dgm:t>
        <a:bodyPr/>
        <a:lstStyle/>
        <a:p>
          <a:pPr algn="ctr"/>
          <a:r>
            <a:rPr lang="en-US" sz="1400" b="1" dirty="0" smtClean="0"/>
            <a:t>What disabilities or disorders do you have?</a:t>
          </a:r>
          <a:endParaRPr lang="en-US" sz="1400" dirty="0"/>
        </a:p>
      </dgm:t>
    </dgm:pt>
    <dgm:pt modelId="{E61AD182-A43C-4095-80F5-AC9E73E8B647}" type="sibTrans" cxnId="{CAB686A6-832B-42DF-AAEE-E0FC759B0339}">
      <dgm:prSet/>
      <dgm:spPr/>
      <dgm:t>
        <a:bodyPr/>
        <a:lstStyle/>
        <a:p>
          <a:endParaRPr lang="en-US"/>
        </a:p>
      </dgm:t>
    </dgm:pt>
    <dgm:pt modelId="{C73E4631-0424-4B10-B80E-7A6C2F6AD688}" type="parTrans" cxnId="{CAB686A6-832B-42DF-AAEE-E0FC759B0339}">
      <dgm:prSet/>
      <dgm:spPr/>
      <dgm:t>
        <a:bodyPr/>
        <a:lstStyle/>
        <a:p>
          <a:endParaRPr lang="en-US"/>
        </a:p>
      </dgm:t>
    </dgm:pt>
    <dgm:pt modelId="{B510391A-3FD2-46AA-B627-4D05B33D87AE}">
      <dgm:prSet custT="1"/>
      <dgm:spPr/>
      <dgm:t>
        <a:bodyPr/>
        <a:lstStyle/>
        <a:p>
          <a:pPr algn="l"/>
          <a:r>
            <a:rPr lang="en-US" sz="1400" dirty="0" smtClean="0"/>
            <a:t>Do you have current testing for your disability or disorder?</a:t>
          </a:r>
          <a:endParaRPr lang="en-US" sz="1400" dirty="0"/>
        </a:p>
      </dgm:t>
    </dgm:pt>
    <dgm:pt modelId="{98080D72-CDD8-4DCB-932D-1D79E340FB00}" type="sibTrans" cxnId="{9DBFC9F5-46CE-42C9-8BC8-EEEB8C90B326}">
      <dgm:prSet/>
      <dgm:spPr/>
      <dgm:t>
        <a:bodyPr/>
        <a:lstStyle/>
        <a:p>
          <a:endParaRPr lang="en-US"/>
        </a:p>
      </dgm:t>
    </dgm:pt>
    <dgm:pt modelId="{C007811A-35C9-498B-856B-59E3BCCCB650}" type="parTrans" cxnId="{9DBFC9F5-46CE-42C9-8BC8-EEEB8C90B326}">
      <dgm:prSet/>
      <dgm:spPr/>
      <dgm:t>
        <a:bodyPr/>
        <a:lstStyle/>
        <a:p>
          <a:endParaRPr lang="en-US"/>
        </a:p>
      </dgm:t>
    </dgm:pt>
    <dgm:pt modelId="{E6CDB80F-9BE2-42FE-ACF5-2AF923CF4601}">
      <dgm:prSet custT="1"/>
      <dgm:spPr/>
      <dgm:t>
        <a:bodyPr/>
        <a:lstStyle/>
        <a:p>
          <a:pPr algn="l"/>
          <a:r>
            <a:rPr lang="en-US" sz="1400" dirty="0" smtClean="0"/>
            <a:t>How do you compensate for your disability?</a:t>
          </a:r>
          <a:endParaRPr lang="en-US" sz="1400" dirty="0"/>
        </a:p>
      </dgm:t>
    </dgm:pt>
    <dgm:pt modelId="{EB5AAA2D-E62C-4561-8565-6A23BBA19B47}" type="sibTrans" cxnId="{555FCC76-8C87-40A8-971A-D9EA97E6639E}">
      <dgm:prSet/>
      <dgm:spPr/>
      <dgm:t>
        <a:bodyPr/>
        <a:lstStyle/>
        <a:p>
          <a:endParaRPr lang="en-US"/>
        </a:p>
      </dgm:t>
    </dgm:pt>
    <dgm:pt modelId="{358C3B8A-E760-4A59-B632-48EAA9D9F1E7}" type="parTrans" cxnId="{555FCC76-8C87-40A8-971A-D9EA97E6639E}">
      <dgm:prSet/>
      <dgm:spPr/>
      <dgm:t>
        <a:bodyPr/>
        <a:lstStyle/>
        <a:p>
          <a:endParaRPr lang="en-US"/>
        </a:p>
      </dgm:t>
    </dgm:pt>
    <dgm:pt modelId="{3EC978B0-328A-40FE-9B5F-231DF2D5AB4E}">
      <dgm:prSet custT="1"/>
      <dgm:spPr/>
      <dgm:t>
        <a:bodyPr/>
        <a:lstStyle/>
        <a:p>
          <a:pPr algn="l"/>
          <a:r>
            <a:rPr lang="en-US" sz="1400" dirty="0" smtClean="0"/>
            <a:t>Do you use technology?</a:t>
          </a:r>
          <a:endParaRPr lang="en-US" sz="1400" dirty="0"/>
        </a:p>
      </dgm:t>
    </dgm:pt>
    <dgm:pt modelId="{809E6196-D979-42C9-A716-E0CBAB7EC6E3}" type="sibTrans" cxnId="{EFB93412-828F-42BE-8AFD-43C486827FFB}">
      <dgm:prSet/>
      <dgm:spPr/>
      <dgm:t>
        <a:bodyPr/>
        <a:lstStyle/>
        <a:p>
          <a:endParaRPr lang="en-US"/>
        </a:p>
      </dgm:t>
    </dgm:pt>
    <dgm:pt modelId="{A24B7CF3-77E4-4294-BAF0-7F5A69264565}" type="parTrans" cxnId="{EFB93412-828F-42BE-8AFD-43C486827FFB}">
      <dgm:prSet/>
      <dgm:spPr/>
      <dgm:t>
        <a:bodyPr/>
        <a:lstStyle/>
        <a:p>
          <a:endParaRPr lang="en-US"/>
        </a:p>
      </dgm:t>
    </dgm:pt>
    <dgm:pt modelId="{9CF347DC-7B13-41BA-BC8F-368D8F6D2CFC}">
      <dgm:prSet custT="1"/>
      <dgm:spPr/>
      <dgm:t>
        <a:bodyPr/>
        <a:lstStyle/>
        <a:p>
          <a:pPr algn="l"/>
          <a:r>
            <a:rPr lang="en-US" sz="1400" dirty="0" smtClean="0"/>
            <a:t>Are you on medication?</a:t>
          </a:r>
          <a:endParaRPr lang="en-US" sz="1400" dirty="0"/>
        </a:p>
      </dgm:t>
    </dgm:pt>
    <dgm:pt modelId="{9918624E-0E13-4344-9CC8-C32201756991}" type="sibTrans" cxnId="{73678FA6-1B97-415E-B72E-EBD6F342E753}">
      <dgm:prSet/>
      <dgm:spPr/>
      <dgm:t>
        <a:bodyPr/>
        <a:lstStyle/>
        <a:p>
          <a:endParaRPr lang="en-US"/>
        </a:p>
      </dgm:t>
    </dgm:pt>
    <dgm:pt modelId="{57AC0A4E-9D0B-423B-BF09-3CE50AE98873}" type="parTrans" cxnId="{73678FA6-1B97-415E-B72E-EBD6F342E753}">
      <dgm:prSet/>
      <dgm:spPr/>
      <dgm:t>
        <a:bodyPr/>
        <a:lstStyle/>
        <a:p>
          <a:endParaRPr lang="en-US"/>
        </a:p>
      </dgm:t>
    </dgm:pt>
    <dgm:pt modelId="{DC04FF46-CE8C-46C6-9EFF-0077F62082E4}">
      <dgm:prSet/>
      <dgm:spPr/>
      <dgm:t>
        <a:bodyPr/>
        <a:lstStyle/>
        <a:p>
          <a:r>
            <a:rPr lang="en-US" dirty="0" smtClean="0"/>
            <a:t>Explain documentation requirements for applying for accommodations.</a:t>
          </a:r>
          <a:endParaRPr lang="en-US" dirty="0"/>
        </a:p>
      </dgm:t>
    </dgm:pt>
    <dgm:pt modelId="{A8293E29-B091-408C-A21E-396BD14CF7F2}" type="sibTrans" cxnId="{6E909CE4-14BE-424B-8D80-A7A7D209AE90}">
      <dgm:prSet/>
      <dgm:spPr/>
      <dgm:t>
        <a:bodyPr/>
        <a:lstStyle/>
        <a:p>
          <a:endParaRPr lang="en-US"/>
        </a:p>
      </dgm:t>
    </dgm:pt>
    <dgm:pt modelId="{60F6E945-AB1F-40B8-AA9A-6E310F3F93F7}" type="parTrans" cxnId="{6E909CE4-14BE-424B-8D80-A7A7D209AE90}">
      <dgm:prSet/>
      <dgm:spPr/>
      <dgm:t>
        <a:bodyPr/>
        <a:lstStyle/>
        <a:p>
          <a:endParaRPr lang="en-US"/>
        </a:p>
      </dgm:t>
    </dgm:pt>
    <dgm:pt modelId="{F9DC3D07-B458-489D-A800-0D33E8C38316}">
      <dgm:prSet/>
      <dgm:spPr/>
      <dgm:t>
        <a:bodyPr/>
        <a:lstStyle/>
        <a:p>
          <a:pPr algn="ctr"/>
          <a:r>
            <a:rPr lang="en-US" sz="1400" b="1" dirty="0" smtClean="0"/>
            <a:t>When do you plan on taking the HSE test?</a:t>
          </a:r>
          <a:endParaRPr lang="en-US" sz="1400" dirty="0"/>
        </a:p>
      </dgm:t>
    </dgm:pt>
    <dgm:pt modelId="{DE96CD70-7C4F-4D3C-B480-D765D7B5A946}" type="sibTrans" cxnId="{DF8C3095-3767-40CD-A3DE-E6ACFE9E429E}">
      <dgm:prSet/>
      <dgm:spPr/>
      <dgm:t>
        <a:bodyPr/>
        <a:lstStyle/>
        <a:p>
          <a:endParaRPr lang="en-US"/>
        </a:p>
      </dgm:t>
    </dgm:pt>
    <dgm:pt modelId="{EEB7DD4A-9810-4100-B245-72F85CF00EAE}" type="parTrans" cxnId="{DF8C3095-3767-40CD-A3DE-E6ACFE9E429E}">
      <dgm:prSet/>
      <dgm:spPr/>
      <dgm:t>
        <a:bodyPr/>
        <a:lstStyle/>
        <a:p>
          <a:endParaRPr lang="en-US"/>
        </a:p>
      </dgm:t>
    </dgm:pt>
    <dgm:pt modelId="{A7A31DF2-B0D2-4834-ACDC-80BF13A5937D}">
      <dgm:prSet custT="1"/>
      <dgm:spPr/>
      <dgm:t>
        <a:bodyPr/>
        <a:lstStyle/>
        <a:p>
          <a:pPr algn="l"/>
          <a:r>
            <a:rPr lang="en-US" sz="1400" dirty="0" smtClean="0"/>
            <a:t>Will you take the CBT or the PBT?</a:t>
          </a:r>
          <a:endParaRPr lang="en-US" sz="1400" dirty="0"/>
        </a:p>
      </dgm:t>
    </dgm:pt>
    <dgm:pt modelId="{131DEDAC-374B-4610-8BF5-E8DDDE0EB134}" type="sibTrans" cxnId="{C36C0B4B-42A1-4ECA-BA53-9E3084FF4A2B}">
      <dgm:prSet/>
      <dgm:spPr/>
      <dgm:t>
        <a:bodyPr/>
        <a:lstStyle/>
        <a:p>
          <a:endParaRPr lang="en-US"/>
        </a:p>
      </dgm:t>
    </dgm:pt>
    <dgm:pt modelId="{EC39E418-0620-4454-98F4-A94C50366FFC}" type="parTrans" cxnId="{C36C0B4B-42A1-4ECA-BA53-9E3084FF4A2B}">
      <dgm:prSet/>
      <dgm:spPr/>
      <dgm:t>
        <a:bodyPr/>
        <a:lstStyle/>
        <a:p>
          <a:endParaRPr lang="en-US"/>
        </a:p>
      </dgm:t>
    </dgm:pt>
    <dgm:pt modelId="{FB18911F-E8FF-490A-8E85-5ACF9A6ED3F8}">
      <dgm:prSet custT="1"/>
      <dgm:spPr/>
      <dgm:t>
        <a:bodyPr/>
        <a:lstStyle/>
        <a:p>
          <a:pPr algn="l"/>
          <a:r>
            <a:rPr lang="en-US" sz="1400" dirty="0" smtClean="0"/>
            <a:t>What accommodations will you want to take the test?</a:t>
          </a:r>
          <a:endParaRPr lang="en-US" sz="1400" dirty="0"/>
        </a:p>
      </dgm:t>
    </dgm:pt>
    <dgm:pt modelId="{B29039A1-9441-4E6A-9DDA-EE56AA8DEB35}" type="sibTrans" cxnId="{455EAA17-7188-4B7F-B487-37E9E984CBC5}">
      <dgm:prSet/>
      <dgm:spPr/>
      <dgm:t>
        <a:bodyPr/>
        <a:lstStyle/>
        <a:p>
          <a:endParaRPr lang="en-US"/>
        </a:p>
      </dgm:t>
    </dgm:pt>
    <dgm:pt modelId="{4987278D-82CA-4F74-B09A-E6F13D764C6D}" type="parTrans" cxnId="{455EAA17-7188-4B7F-B487-37E9E984CBC5}">
      <dgm:prSet/>
      <dgm:spPr/>
      <dgm:t>
        <a:bodyPr/>
        <a:lstStyle/>
        <a:p>
          <a:endParaRPr lang="en-US"/>
        </a:p>
      </dgm:t>
    </dgm:pt>
    <dgm:pt modelId="{A7DEF0D8-7B8F-4E38-A385-101CCA2590E8}">
      <dgm:prSet custT="1"/>
      <dgm:spPr/>
      <dgm:t>
        <a:bodyPr/>
        <a:lstStyle/>
        <a:p>
          <a:pPr algn="l"/>
          <a:r>
            <a:rPr lang="en-US" sz="1400" dirty="0" smtClean="0"/>
            <a:t>Do you concentrate better when it is quiet and you have no distractions?</a:t>
          </a:r>
          <a:endParaRPr lang="en-US" sz="1400" dirty="0"/>
        </a:p>
      </dgm:t>
    </dgm:pt>
    <dgm:pt modelId="{58DCE309-0EA8-4906-9704-A9034445051D}" type="sibTrans" cxnId="{04E7B856-370C-40DB-9249-717204E282ED}">
      <dgm:prSet/>
      <dgm:spPr/>
      <dgm:t>
        <a:bodyPr/>
        <a:lstStyle/>
        <a:p>
          <a:endParaRPr lang="en-US"/>
        </a:p>
      </dgm:t>
    </dgm:pt>
    <dgm:pt modelId="{CAC70E95-AF9E-477F-986B-22C2B34F9E07}" type="parTrans" cxnId="{04E7B856-370C-40DB-9249-717204E282ED}">
      <dgm:prSet/>
      <dgm:spPr/>
      <dgm:t>
        <a:bodyPr/>
        <a:lstStyle/>
        <a:p>
          <a:endParaRPr lang="en-US"/>
        </a:p>
      </dgm:t>
    </dgm:pt>
    <dgm:pt modelId="{BD28EECA-A529-4B69-9D1E-55DD433B19EE}" type="pres">
      <dgm:prSet presAssocID="{1A6A1D43-BB4A-44C6-8216-326D05C5B6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5B1533-9D8C-4572-907B-D5439BFE0670}" type="pres">
      <dgm:prSet presAssocID="{09D5CA9D-8D27-4FCC-8726-E6286E687740}" presName="node" presStyleLbl="node1" presStyleIdx="0" presStyleCnt="7" custAng="0" custScaleX="98003" custScaleY="438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5F0C4-13DA-48CF-9664-E0CA110DCFFF}" type="pres">
      <dgm:prSet presAssocID="{95545A22-5C41-4338-8FAA-271803AF455F}" presName="sibTrans" presStyleCnt="0"/>
      <dgm:spPr/>
    </dgm:pt>
    <dgm:pt modelId="{D2FBCFF9-DA65-4103-904A-848E2D8C373A}" type="pres">
      <dgm:prSet presAssocID="{90E33F8B-8B2E-4D93-B70B-E332C17D0D8C}" presName="node" presStyleLbl="node1" presStyleIdx="1" presStyleCnt="7" custAng="0" custScaleX="98003" custScaleY="438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673BF-E1B5-4EAD-A073-710031A36D6E}" type="pres">
      <dgm:prSet presAssocID="{9F26F1F7-DDCE-45D6-BE31-9561D312780D}" presName="sibTrans" presStyleCnt="0"/>
      <dgm:spPr/>
    </dgm:pt>
    <dgm:pt modelId="{6BAA4DD5-AEE6-4C5F-B8F5-7235D2AA72FE}" type="pres">
      <dgm:prSet presAssocID="{9E5C4BDD-03EE-4929-A239-5ED26616C23C}" presName="node" presStyleLbl="node1" presStyleIdx="2" presStyleCnt="7" custAng="0" custScaleX="98003" custScaleY="438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C21B3-192E-40F4-B219-5C77EDA68A5B}" type="pres">
      <dgm:prSet presAssocID="{B8CCA143-5467-464A-8EE3-4EB1B95E4CD3}" presName="sibTrans" presStyleCnt="0"/>
      <dgm:spPr/>
    </dgm:pt>
    <dgm:pt modelId="{3FCB33F9-0AB4-4802-9E3D-083D672B70CF}" type="pres">
      <dgm:prSet presAssocID="{479D21C9-6868-4D00-A14C-B2E7A0594BA5}" presName="node" presStyleLbl="node1" presStyleIdx="3" presStyleCnt="7" custAng="0" custScaleX="98003" custScaleY="438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3C41D-E4F8-4B84-A7FD-3674BDFDD48E}" type="pres">
      <dgm:prSet presAssocID="{3E256B6A-9146-4AB8-B83B-1DC3E88E7582}" presName="sibTrans" presStyleCnt="0"/>
      <dgm:spPr/>
    </dgm:pt>
    <dgm:pt modelId="{DF0482A9-BEBA-4FE4-B46E-4A6B2167A9A0}" type="pres">
      <dgm:prSet presAssocID="{4FA95914-B6A2-4549-BD71-0ABC47FBD519}" presName="node" presStyleLbl="node1" presStyleIdx="4" presStyleCnt="7" custAng="0" custScaleX="98003" custScaleY="438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D875A-17B8-40F6-B698-9AB2CF0C031B}" type="pres">
      <dgm:prSet presAssocID="{E61AD182-A43C-4095-80F5-AC9E73E8B647}" presName="sibTrans" presStyleCnt="0"/>
      <dgm:spPr/>
    </dgm:pt>
    <dgm:pt modelId="{8F1FFCA4-49DA-45E4-9B45-208A0E16EA00}" type="pres">
      <dgm:prSet presAssocID="{DC04FF46-CE8C-46C6-9EFF-0077F62082E4}" presName="node" presStyleLbl="node1" presStyleIdx="5" presStyleCnt="7" custAng="0" custScaleX="98003" custScaleY="438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A2AFA-99DD-4E67-A01E-D124938ED396}" type="pres">
      <dgm:prSet presAssocID="{A8293E29-B091-408C-A21E-396BD14CF7F2}" presName="sibTrans" presStyleCnt="0"/>
      <dgm:spPr/>
    </dgm:pt>
    <dgm:pt modelId="{CD4CA77A-2C76-42F1-95DC-F4F0D41C7051}" type="pres">
      <dgm:prSet presAssocID="{F9DC3D07-B458-489D-A800-0D33E8C38316}" presName="node" presStyleLbl="node1" presStyleIdx="6" presStyleCnt="7" custAng="0" custScaleX="98003" custScaleY="438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C986C4-92A6-435E-8C8B-7F2A960A7E4C}" type="presOf" srcId="{A7DEF0D8-7B8F-4E38-A385-101CCA2590E8}" destId="{6BAA4DD5-AEE6-4C5F-B8F5-7235D2AA72FE}" srcOrd="0" destOrd="1" presId="urn:microsoft.com/office/officeart/2005/8/layout/default"/>
    <dgm:cxn modelId="{0C17AE87-F17D-4073-BDEF-5FCBB4D8B80A}" type="presOf" srcId="{09D5CA9D-8D27-4FCC-8726-E6286E687740}" destId="{AB5B1533-9D8C-4572-907B-D5439BFE0670}" srcOrd="0" destOrd="0" presId="urn:microsoft.com/office/officeart/2005/8/layout/default"/>
    <dgm:cxn modelId="{A0545AA5-A4BC-42D7-B30A-CBD51DE59D69}" type="presOf" srcId="{4FA95914-B6A2-4549-BD71-0ABC47FBD519}" destId="{DF0482A9-BEBA-4FE4-B46E-4A6B2167A9A0}" srcOrd="0" destOrd="0" presId="urn:microsoft.com/office/officeart/2005/8/layout/default"/>
    <dgm:cxn modelId="{F5BD5E90-B8B1-4A90-ADF2-CB6A612CE752}" type="presOf" srcId="{DC04FF46-CE8C-46C6-9EFF-0077F62082E4}" destId="{8F1FFCA4-49DA-45E4-9B45-208A0E16EA00}" srcOrd="0" destOrd="0" presId="urn:microsoft.com/office/officeart/2005/8/layout/default"/>
    <dgm:cxn modelId="{64E49E06-2C60-4EC0-BFDD-8607BA58DC19}" srcId="{09D5CA9D-8D27-4FCC-8726-E6286E687740}" destId="{B33CDDBA-F6B8-4924-8580-A18F7CC2DC24}" srcOrd="1" destOrd="0" parTransId="{140C6176-20AD-43BE-9A86-2D6888235499}" sibTransId="{17700243-0D7E-41C3-84FD-E4662252C491}"/>
    <dgm:cxn modelId="{32E87954-22EE-4F30-A9A9-BD1584901DFB}" type="presOf" srcId="{A66954E2-703F-4927-9D19-9ABD1C227A0F}" destId="{AB5B1533-9D8C-4572-907B-D5439BFE0670}" srcOrd="0" destOrd="1" presId="urn:microsoft.com/office/officeart/2005/8/layout/default"/>
    <dgm:cxn modelId="{CA9EA56A-9F0D-4ABF-A899-15817D7422CB}" srcId="{1A6A1D43-BB4A-44C6-8216-326D05C5B6D3}" destId="{479D21C9-6868-4D00-A14C-B2E7A0594BA5}" srcOrd="3" destOrd="0" parTransId="{8524B8F7-02D3-49C8-8831-7F399E7E4F28}" sibTransId="{3E256B6A-9146-4AB8-B83B-1DC3E88E7582}"/>
    <dgm:cxn modelId="{A34BD5CC-5396-4F1B-B250-211035F212BC}" type="presOf" srcId="{A7A31DF2-B0D2-4834-ACDC-80BF13A5937D}" destId="{CD4CA77A-2C76-42F1-95DC-F4F0D41C7051}" srcOrd="0" destOrd="1" presId="urn:microsoft.com/office/officeart/2005/8/layout/default"/>
    <dgm:cxn modelId="{CAB686A6-832B-42DF-AAEE-E0FC759B0339}" srcId="{1A6A1D43-BB4A-44C6-8216-326D05C5B6D3}" destId="{4FA95914-B6A2-4549-BD71-0ABC47FBD519}" srcOrd="4" destOrd="0" parTransId="{C73E4631-0424-4B10-B80E-7A6C2F6AD688}" sibTransId="{E61AD182-A43C-4095-80F5-AC9E73E8B647}"/>
    <dgm:cxn modelId="{9D473CB9-36F4-4ED8-993B-F7070AFDCADE}" type="presOf" srcId="{E6CDB80F-9BE2-42FE-ACF5-2AF923CF4601}" destId="{DF0482A9-BEBA-4FE4-B46E-4A6B2167A9A0}" srcOrd="0" destOrd="2" presId="urn:microsoft.com/office/officeart/2005/8/layout/default"/>
    <dgm:cxn modelId="{25AEE8DE-C308-4202-9C3F-0083A0509510}" type="presOf" srcId="{9E5C4BDD-03EE-4929-A239-5ED26616C23C}" destId="{6BAA4DD5-AEE6-4C5F-B8F5-7235D2AA72FE}" srcOrd="0" destOrd="0" presId="urn:microsoft.com/office/officeart/2005/8/layout/default"/>
    <dgm:cxn modelId="{73678FA6-1B97-415E-B72E-EBD6F342E753}" srcId="{4FA95914-B6A2-4549-BD71-0ABC47FBD519}" destId="{9CF347DC-7B13-41BA-BC8F-368D8F6D2CFC}" srcOrd="3" destOrd="0" parTransId="{57AC0A4E-9D0B-423B-BF09-3CE50AE98873}" sibTransId="{9918624E-0E13-4344-9CC8-C32201756991}"/>
    <dgm:cxn modelId="{DF8C3095-3767-40CD-A3DE-E6ACFE9E429E}" srcId="{1A6A1D43-BB4A-44C6-8216-326D05C5B6D3}" destId="{F9DC3D07-B458-489D-A800-0D33E8C38316}" srcOrd="6" destOrd="0" parTransId="{EEB7DD4A-9810-4100-B245-72F85CF00EAE}" sibTransId="{DE96CD70-7C4F-4D3C-B480-D765D7B5A946}"/>
    <dgm:cxn modelId="{94836E0E-D831-42FD-8B12-895E1E5B66E6}" type="presOf" srcId="{5EEC34D0-4FA3-43CD-BBDE-4CE58ABAA672}" destId="{AB5B1533-9D8C-4572-907B-D5439BFE0670}" srcOrd="0" destOrd="4" presId="urn:microsoft.com/office/officeart/2005/8/layout/default"/>
    <dgm:cxn modelId="{913B8BDF-C288-41E8-B4FA-98C95585124C}" srcId="{1A6A1D43-BB4A-44C6-8216-326D05C5B6D3}" destId="{90E33F8B-8B2E-4D93-B70B-E332C17D0D8C}" srcOrd="1" destOrd="0" parTransId="{E8DB8FC6-7B1B-417C-8C04-2B397EC9B14A}" sibTransId="{9F26F1F7-DDCE-45D6-BE31-9561D312780D}"/>
    <dgm:cxn modelId="{9C4D0BD0-DD92-498D-9A6B-65CCC761C21C}" srcId="{09D5CA9D-8D27-4FCC-8726-E6286E687740}" destId="{5EEC34D0-4FA3-43CD-BBDE-4CE58ABAA672}" srcOrd="3" destOrd="0" parTransId="{2D1E3C9A-FA97-414B-A930-C1724EEE77B9}" sibTransId="{F931502B-803C-4B96-B3F9-8CFE2423E0A0}"/>
    <dgm:cxn modelId="{57F3EF0E-9C4C-4F16-808E-61AB0440516A}" type="presOf" srcId="{3EC978B0-328A-40FE-9B5F-231DF2D5AB4E}" destId="{DF0482A9-BEBA-4FE4-B46E-4A6B2167A9A0}" srcOrd="0" destOrd="3" presId="urn:microsoft.com/office/officeart/2005/8/layout/default"/>
    <dgm:cxn modelId="{9779C25F-D1FF-46DC-8056-358ED56EEF06}" type="presOf" srcId="{746F7DF6-EDF6-4753-8A79-DA720B5C6A07}" destId="{AB5B1533-9D8C-4572-907B-D5439BFE0670}" srcOrd="0" destOrd="3" presId="urn:microsoft.com/office/officeart/2005/8/layout/default"/>
    <dgm:cxn modelId="{F0543889-48A1-4A89-A0F9-12A1419AB693}" type="presOf" srcId="{B33CDDBA-F6B8-4924-8580-A18F7CC2DC24}" destId="{AB5B1533-9D8C-4572-907B-D5439BFE0670}" srcOrd="0" destOrd="2" presId="urn:microsoft.com/office/officeart/2005/8/layout/default"/>
    <dgm:cxn modelId="{002DF200-B254-4AD3-8B4B-11D6C37C89AA}" type="presOf" srcId="{479D21C9-6868-4D00-A14C-B2E7A0594BA5}" destId="{3FCB33F9-0AB4-4802-9E3D-083D672B70CF}" srcOrd="0" destOrd="0" presId="urn:microsoft.com/office/officeart/2005/8/layout/default"/>
    <dgm:cxn modelId="{9FFD391C-1B05-4AF4-A9FB-2828FCDF318A}" srcId="{09D5CA9D-8D27-4FCC-8726-E6286E687740}" destId="{746F7DF6-EDF6-4753-8A79-DA720B5C6A07}" srcOrd="2" destOrd="0" parTransId="{CA4AD7D0-EF34-477D-870A-C1B8E56669E2}" sibTransId="{CE7E4631-52BD-4EB7-A36B-F05D92D62BC1}"/>
    <dgm:cxn modelId="{889E18E3-8A9C-448E-839D-BADCE593D602}" type="presOf" srcId="{FB18911F-E8FF-490A-8E85-5ACF9A6ED3F8}" destId="{CD4CA77A-2C76-42F1-95DC-F4F0D41C7051}" srcOrd="0" destOrd="2" presId="urn:microsoft.com/office/officeart/2005/8/layout/default"/>
    <dgm:cxn modelId="{9DBFC9F5-46CE-42C9-8BC8-EEEB8C90B326}" srcId="{4FA95914-B6A2-4549-BD71-0ABC47FBD519}" destId="{B510391A-3FD2-46AA-B627-4D05B33D87AE}" srcOrd="0" destOrd="0" parTransId="{C007811A-35C9-498B-856B-59E3BCCCB650}" sibTransId="{98080D72-CDD8-4DCB-932D-1D79E340FB00}"/>
    <dgm:cxn modelId="{E325B922-C0CD-4A10-B746-099B7C73B224}" type="presOf" srcId="{B510391A-3FD2-46AA-B627-4D05B33D87AE}" destId="{DF0482A9-BEBA-4FE4-B46E-4A6B2167A9A0}" srcOrd="0" destOrd="1" presId="urn:microsoft.com/office/officeart/2005/8/layout/default"/>
    <dgm:cxn modelId="{4D7CB22A-E607-4F46-BB69-6F899A8D1053}" type="presOf" srcId="{9CF347DC-7B13-41BA-BC8F-368D8F6D2CFC}" destId="{DF0482A9-BEBA-4FE4-B46E-4A6B2167A9A0}" srcOrd="0" destOrd="4" presId="urn:microsoft.com/office/officeart/2005/8/layout/default"/>
    <dgm:cxn modelId="{A3AE69AE-FB18-48F3-967D-102ECAC11DBC}" type="presOf" srcId="{1A6A1D43-BB4A-44C6-8216-326D05C5B6D3}" destId="{BD28EECA-A529-4B69-9D1E-55DD433B19EE}" srcOrd="0" destOrd="0" presId="urn:microsoft.com/office/officeart/2005/8/layout/default"/>
    <dgm:cxn modelId="{E93EC36A-0526-4760-949E-01223A650842}" type="presOf" srcId="{90E33F8B-8B2E-4D93-B70B-E332C17D0D8C}" destId="{D2FBCFF9-DA65-4103-904A-848E2D8C373A}" srcOrd="0" destOrd="0" presId="urn:microsoft.com/office/officeart/2005/8/layout/default"/>
    <dgm:cxn modelId="{C36C0B4B-42A1-4ECA-BA53-9E3084FF4A2B}" srcId="{F9DC3D07-B458-489D-A800-0D33E8C38316}" destId="{A7A31DF2-B0D2-4834-ACDC-80BF13A5937D}" srcOrd="0" destOrd="0" parTransId="{EC39E418-0620-4454-98F4-A94C50366FFC}" sibTransId="{131DEDAC-374B-4610-8BF5-E8DDDE0EB134}"/>
    <dgm:cxn modelId="{455EAA17-7188-4B7F-B487-37E9E984CBC5}" srcId="{F9DC3D07-B458-489D-A800-0D33E8C38316}" destId="{FB18911F-E8FF-490A-8E85-5ACF9A6ED3F8}" srcOrd="1" destOrd="0" parTransId="{4987278D-82CA-4F74-B09A-E6F13D764C6D}" sibTransId="{B29039A1-9441-4E6A-9DDA-EE56AA8DEB35}"/>
    <dgm:cxn modelId="{6E909CE4-14BE-424B-8D80-A7A7D209AE90}" srcId="{1A6A1D43-BB4A-44C6-8216-326D05C5B6D3}" destId="{DC04FF46-CE8C-46C6-9EFF-0077F62082E4}" srcOrd="5" destOrd="0" parTransId="{60F6E945-AB1F-40B8-AA9A-6E310F3F93F7}" sibTransId="{A8293E29-B091-408C-A21E-396BD14CF7F2}"/>
    <dgm:cxn modelId="{555FCC76-8C87-40A8-971A-D9EA97E6639E}" srcId="{4FA95914-B6A2-4549-BD71-0ABC47FBD519}" destId="{E6CDB80F-9BE2-42FE-ACF5-2AF923CF4601}" srcOrd="1" destOrd="0" parTransId="{358C3B8A-E760-4A59-B632-48EAA9D9F1E7}" sibTransId="{EB5AAA2D-E62C-4561-8565-6A23BBA19B47}"/>
    <dgm:cxn modelId="{04E7B856-370C-40DB-9249-717204E282ED}" srcId="{9E5C4BDD-03EE-4929-A239-5ED26616C23C}" destId="{A7DEF0D8-7B8F-4E38-A385-101CCA2590E8}" srcOrd="0" destOrd="0" parTransId="{CAC70E95-AF9E-477F-986B-22C2B34F9E07}" sibTransId="{58DCE309-0EA8-4906-9704-A9034445051D}"/>
    <dgm:cxn modelId="{40D1CF11-C7DE-46F3-A758-DE0A3B82C0FE}" srcId="{09D5CA9D-8D27-4FCC-8726-E6286E687740}" destId="{A66954E2-703F-4927-9D19-9ABD1C227A0F}" srcOrd="0" destOrd="0" parTransId="{D1DC99FF-0C3E-40B0-94F6-29C171B02474}" sibTransId="{7CB5D678-16E5-42DA-BE5F-FD9744C20A24}"/>
    <dgm:cxn modelId="{6CBBC5EB-EFF5-4CA1-BB1D-26FEA78B837F}" srcId="{9E5C4BDD-03EE-4929-A239-5ED26616C23C}" destId="{048FE378-4235-4A36-AE09-DE3DF038E2E6}" srcOrd="1" destOrd="0" parTransId="{90AB33BD-9B41-4B98-8191-EC1174295014}" sibTransId="{3B9DBAB1-633B-4928-95A3-C456B7F9EA1C}"/>
    <dgm:cxn modelId="{EFB93412-828F-42BE-8AFD-43C486827FFB}" srcId="{4FA95914-B6A2-4549-BD71-0ABC47FBD519}" destId="{3EC978B0-328A-40FE-9B5F-231DF2D5AB4E}" srcOrd="2" destOrd="0" parTransId="{A24B7CF3-77E4-4294-BAF0-7F5A69264565}" sibTransId="{809E6196-D979-42C9-A716-E0CBAB7EC6E3}"/>
    <dgm:cxn modelId="{FC0484CB-FD1F-45A4-9160-746FF3F0ADA2}" srcId="{1A6A1D43-BB4A-44C6-8216-326D05C5B6D3}" destId="{09D5CA9D-8D27-4FCC-8726-E6286E687740}" srcOrd="0" destOrd="0" parTransId="{6955B40E-D8CF-40FB-B75B-80A460C725CD}" sibTransId="{95545A22-5C41-4338-8FAA-271803AF455F}"/>
    <dgm:cxn modelId="{995ECCEC-BD42-419F-8B3C-259F630CBD99}" srcId="{1A6A1D43-BB4A-44C6-8216-326D05C5B6D3}" destId="{9E5C4BDD-03EE-4929-A239-5ED26616C23C}" srcOrd="2" destOrd="0" parTransId="{C1AD7F2E-EC36-4D15-B93A-E32DD23615D3}" sibTransId="{B8CCA143-5467-464A-8EE3-4EB1B95E4CD3}"/>
    <dgm:cxn modelId="{E1EE4823-691D-4D8E-B203-64D1D1B7B4CA}" type="presOf" srcId="{F9DC3D07-B458-489D-A800-0D33E8C38316}" destId="{CD4CA77A-2C76-42F1-95DC-F4F0D41C7051}" srcOrd="0" destOrd="0" presId="urn:microsoft.com/office/officeart/2005/8/layout/default"/>
    <dgm:cxn modelId="{CD5B340C-5C0A-49F5-81DE-DBABD048B3B4}" type="presOf" srcId="{048FE378-4235-4A36-AE09-DE3DF038E2E6}" destId="{6BAA4DD5-AEE6-4C5F-B8F5-7235D2AA72FE}" srcOrd="0" destOrd="2" presId="urn:microsoft.com/office/officeart/2005/8/layout/default"/>
    <dgm:cxn modelId="{8FB8BE72-C902-427B-91AC-9162C2432141}" type="presParOf" srcId="{BD28EECA-A529-4B69-9D1E-55DD433B19EE}" destId="{AB5B1533-9D8C-4572-907B-D5439BFE0670}" srcOrd="0" destOrd="0" presId="urn:microsoft.com/office/officeart/2005/8/layout/default"/>
    <dgm:cxn modelId="{C78DF96F-1876-428D-844B-070B4386933A}" type="presParOf" srcId="{BD28EECA-A529-4B69-9D1E-55DD433B19EE}" destId="{6F15F0C4-13DA-48CF-9664-E0CA110DCFFF}" srcOrd="1" destOrd="0" presId="urn:microsoft.com/office/officeart/2005/8/layout/default"/>
    <dgm:cxn modelId="{718FE4EF-6D7E-43DF-A356-151834506C31}" type="presParOf" srcId="{BD28EECA-A529-4B69-9D1E-55DD433B19EE}" destId="{D2FBCFF9-DA65-4103-904A-848E2D8C373A}" srcOrd="2" destOrd="0" presId="urn:microsoft.com/office/officeart/2005/8/layout/default"/>
    <dgm:cxn modelId="{63C8106E-A2CC-4245-B019-349A19A97059}" type="presParOf" srcId="{BD28EECA-A529-4B69-9D1E-55DD433B19EE}" destId="{BED673BF-E1B5-4EAD-A073-710031A36D6E}" srcOrd="3" destOrd="0" presId="urn:microsoft.com/office/officeart/2005/8/layout/default"/>
    <dgm:cxn modelId="{035AC816-BECB-46F6-9ACA-D41B8ABC24C4}" type="presParOf" srcId="{BD28EECA-A529-4B69-9D1E-55DD433B19EE}" destId="{6BAA4DD5-AEE6-4C5F-B8F5-7235D2AA72FE}" srcOrd="4" destOrd="0" presId="urn:microsoft.com/office/officeart/2005/8/layout/default"/>
    <dgm:cxn modelId="{C72120F4-CCE7-4E52-9B79-3C11694FCFB2}" type="presParOf" srcId="{BD28EECA-A529-4B69-9D1E-55DD433B19EE}" destId="{B15C21B3-192E-40F4-B219-5C77EDA68A5B}" srcOrd="5" destOrd="0" presId="urn:microsoft.com/office/officeart/2005/8/layout/default"/>
    <dgm:cxn modelId="{2DEC2267-7EDD-46D2-96DD-A911AD616D54}" type="presParOf" srcId="{BD28EECA-A529-4B69-9D1E-55DD433B19EE}" destId="{3FCB33F9-0AB4-4802-9E3D-083D672B70CF}" srcOrd="6" destOrd="0" presId="urn:microsoft.com/office/officeart/2005/8/layout/default"/>
    <dgm:cxn modelId="{8D31F9C2-FB8C-4E4A-B91A-18FE8E5A6AF1}" type="presParOf" srcId="{BD28EECA-A529-4B69-9D1E-55DD433B19EE}" destId="{AC93C41D-E4F8-4B84-A7FD-3674BDFDD48E}" srcOrd="7" destOrd="0" presId="urn:microsoft.com/office/officeart/2005/8/layout/default"/>
    <dgm:cxn modelId="{DFB600C1-1552-414F-A222-0938516D2C4D}" type="presParOf" srcId="{BD28EECA-A529-4B69-9D1E-55DD433B19EE}" destId="{DF0482A9-BEBA-4FE4-B46E-4A6B2167A9A0}" srcOrd="8" destOrd="0" presId="urn:microsoft.com/office/officeart/2005/8/layout/default"/>
    <dgm:cxn modelId="{30F9C6BE-4D14-426E-A2B6-4F8970F6671B}" type="presParOf" srcId="{BD28EECA-A529-4B69-9D1E-55DD433B19EE}" destId="{7F8D875A-17B8-40F6-B698-9AB2CF0C031B}" srcOrd="9" destOrd="0" presId="urn:microsoft.com/office/officeart/2005/8/layout/default"/>
    <dgm:cxn modelId="{BA95EE37-0D35-41E1-AF96-47ABB6AA6914}" type="presParOf" srcId="{BD28EECA-A529-4B69-9D1E-55DD433B19EE}" destId="{8F1FFCA4-49DA-45E4-9B45-208A0E16EA00}" srcOrd="10" destOrd="0" presId="urn:microsoft.com/office/officeart/2005/8/layout/default"/>
    <dgm:cxn modelId="{54DAB1BA-2A94-42BD-8402-A3771F06CE28}" type="presParOf" srcId="{BD28EECA-A529-4B69-9D1E-55DD433B19EE}" destId="{B44A2AFA-99DD-4E67-A01E-D124938ED396}" srcOrd="11" destOrd="0" presId="urn:microsoft.com/office/officeart/2005/8/layout/default"/>
    <dgm:cxn modelId="{821E0BB4-E849-423A-94C6-74ACA2DDDBFB}" type="presParOf" srcId="{BD28EECA-A529-4B69-9D1E-55DD433B19EE}" destId="{CD4CA77A-2C76-42F1-95DC-F4F0D41C705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B1533-9D8C-4572-907B-D5439BFE0670}">
      <dsp:nvSpPr>
        <dsp:cNvPr id="0" name=""/>
        <dsp:cNvSpPr/>
      </dsp:nvSpPr>
      <dsp:spPr>
        <a:xfrm>
          <a:off x="446" y="452928"/>
          <a:ext cx="1394430" cy="3742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Tell me about your school history.</a:t>
          </a:r>
          <a:endParaRPr lang="en-US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Were you ever on an IEP or 504 Plan?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If so, do you have a copy of it?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What accommodations did you have in school?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How did you learn best when you were in high school: small group, tutor, home school, slower paced lessons?</a:t>
          </a:r>
          <a:endParaRPr lang="en-US" sz="1200" kern="1200" dirty="0"/>
        </a:p>
      </dsp:txBody>
      <dsp:txXfrm>
        <a:off x="446" y="452928"/>
        <a:ext cx="1394430" cy="3742223"/>
      </dsp:txXfrm>
    </dsp:sp>
    <dsp:sp modelId="{D2FBCFF9-DA65-4103-904A-848E2D8C373A}">
      <dsp:nvSpPr>
        <dsp:cNvPr id="0" name=""/>
        <dsp:cNvSpPr/>
      </dsp:nvSpPr>
      <dsp:spPr>
        <a:xfrm>
          <a:off x="1537161" y="452928"/>
          <a:ext cx="1394430" cy="3742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Explain the requirements of using an IEP or 504 Plan.</a:t>
          </a:r>
          <a:endParaRPr lang="en-US" sz="1400" kern="1200" dirty="0"/>
        </a:p>
      </dsp:txBody>
      <dsp:txXfrm>
        <a:off x="1537161" y="452928"/>
        <a:ext cx="1394430" cy="3742223"/>
      </dsp:txXfrm>
    </dsp:sp>
    <dsp:sp modelId="{6BAA4DD5-AEE6-4C5F-B8F5-7235D2AA72FE}">
      <dsp:nvSpPr>
        <dsp:cNvPr id="0" name=""/>
        <dsp:cNvSpPr/>
      </dsp:nvSpPr>
      <dsp:spPr>
        <a:xfrm>
          <a:off x="3073876" y="452928"/>
          <a:ext cx="1394430" cy="3742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How do you learn best now when you are in the adult education classroom or studying at home?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Do you concentrate better when it is quiet and you have no distractions?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How do you compensate for your disability?</a:t>
          </a:r>
          <a:endParaRPr lang="en-US" sz="1400" kern="1200" dirty="0"/>
        </a:p>
      </dsp:txBody>
      <dsp:txXfrm>
        <a:off x="3073876" y="452928"/>
        <a:ext cx="1394430" cy="3742223"/>
      </dsp:txXfrm>
    </dsp:sp>
    <dsp:sp modelId="{3FCB33F9-0AB4-4802-9E3D-083D672B70CF}">
      <dsp:nvSpPr>
        <dsp:cNvPr id="0" name=""/>
        <dsp:cNvSpPr/>
      </dsp:nvSpPr>
      <dsp:spPr>
        <a:xfrm>
          <a:off x="4610590" y="452928"/>
          <a:ext cx="1394430" cy="3742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Explain available accommodations.</a:t>
          </a:r>
          <a:endParaRPr lang="en-US" sz="1400" kern="1200" dirty="0"/>
        </a:p>
      </dsp:txBody>
      <dsp:txXfrm>
        <a:off x="4610590" y="452928"/>
        <a:ext cx="1394430" cy="3742223"/>
      </dsp:txXfrm>
    </dsp:sp>
    <dsp:sp modelId="{DF0482A9-BEBA-4FE4-B46E-4A6B2167A9A0}">
      <dsp:nvSpPr>
        <dsp:cNvPr id="0" name=""/>
        <dsp:cNvSpPr/>
      </dsp:nvSpPr>
      <dsp:spPr>
        <a:xfrm>
          <a:off x="6147305" y="452928"/>
          <a:ext cx="1394430" cy="3742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What disabilities or disorders do you have?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Do you have current testing for your disability or disorder?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How do you compensate for your disability?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Do you use technology?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Are you on medication?</a:t>
          </a:r>
          <a:endParaRPr lang="en-US" sz="1400" kern="1200" dirty="0"/>
        </a:p>
      </dsp:txBody>
      <dsp:txXfrm>
        <a:off x="6147305" y="452928"/>
        <a:ext cx="1394430" cy="3742223"/>
      </dsp:txXfrm>
    </dsp:sp>
    <dsp:sp modelId="{8F1FFCA4-49DA-45E4-9B45-208A0E16EA00}">
      <dsp:nvSpPr>
        <dsp:cNvPr id="0" name=""/>
        <dsp:cNvSpPr/>
      </dsp:nvSpPr>
      <dsp:spPr>
        <a:xfrm>
          <a:off x="7684020" y="452928"/>
          <a:ext cx="1394430" cy="3742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Explain documentation requirements for applying for accommodations.</a:t>
          </a:r>
          <a:endParaRPr lang="en-US" sz="1400" kern="1200" dirty="0"/>
        </a:p>
      </dsp:txBody>
      <dsp:txXfrm>
        <a:off x="7684020" y="452928"/>
        <a:ext cx="1394430" cy="3742223"/>
      </dsp:txXfrm>
    </dsp:sp>
    <dsp:sp modelId="{CD4CA77A-2C76-42F1-95DC-F4F0D41C7051}">
      <dsp:nvSpPr>
        <dsp:cNvPr id="0" name=""/>
        <dsp:cNvSpPr/>
      </dsp:nvSpPr>
      <dsp:spPr>
        <a:xfrm>
          <a:off x="9220735" y="452928"/>
          <a:ext cx="1394430" cy="3742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When do you plan on taking the HSE test?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Will you take the CBT or the PBT?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What accommodations will you want to take the test?</a:t>
          </a:r>
          <a:endParaRPr lang="en-US" sz="1400" kern="1200" dirty="0"/>
        </a:p>
      </dsp:txBody>
      <dsp:txXfrm>
        <a:off x="9220735" y="452928"/>
        <a:ext cx="1394430" cy="3742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AD3E8-E92B-440E-BD97-6209C9932AF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94622-E332-4ECE-988A-907D8AE9E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3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iset.ets.org/requirements/disabilities/" TargetMode="External"/><Relationship Id="rId2" Type="http://schemas.openxmlformats.org/officeDocument/2006/relationships/hyperlink" Target="https://hiset.ets.org/requirements/disabilities/accommoda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ets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ed.com/" TargetMode="External"/><Relationship Id="rId2" Type="http://schemas.openxmlformats.org/officeDocument/2006/relationships/hyperlink" Target="https://ged.com/about_test/accommodatio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asctest.com/demo-home/test-takers/taking-tasc-test/accommodations-for-disabiliti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83769"/>
          </a:xfrm>
        </p:spPr>
        <p:txBody>
          <a:bodyPr/>
          <a:lstStyle/>
          <a:p>
            <a:pPr algn="ctr"/>
            <a:r>
              <a:rPr lang="en-US" dirty="0"/>
              <a:t>Applying for accommodations for the </a:t>
            </a:r>
            <a:br>
              <a:rPr lang="en-US" dirty="0"/>
            </a:br>
            <a:r>
              <a:rPr lang="en-US" dirty="0"/>
              <a:t>High School Equivalency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3500438"/>
            <a:ext cx="11029615" cy="235836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Pamela K. Watts, M.Ed. in Learning Disabilities; B.S. in Special Education</a:t>
            </a:r>
          </a:p>
          <a:p>
            <a:r>
              <a:rPr lang="en-US" sz="2800" dirty="0" smtClean="0"/>
              <a:t>Oklahoma City Community College</a:t>
            </a:r>
          </a:p>
          <a:p>
            <a:r>
              <a:rPr lang="en-US" sz="2800" dirty="0" smtClean="0"/>
              <a:t>Adult Education and Literacy Instructor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amela.k.watts@occc.edu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43089" y="2471738"/>
            <a:ext cx="7972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WELCOME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399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5863" y="745529"/>
            <a:ext cx="10887075" cy="5962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 me about your school history.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you ever on an IEP or 504 Plan?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so, do you have a copy of it?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accommodations did you have in school?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did you learn best when you were in high school: small group, tutor, home school, slower paced lessons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learn best now when you are in the adult education classroom or studying at home?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concentrate better when it is quiet and you have no distractions?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compensate for your disability?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 or disorders do you have?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current testing for your disability or disorder?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compensate for your disability?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use technology?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on medication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do you plan on taking the HSE test?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you take the CBT or the PBT?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accommodations will you want to take the test?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85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fontAlgn="base"/>
            <a:r>
              <a:rPr lang="en-US" sz="3600" dirty="0" smtClean="0"/>
              <a:t>Step 2 - Accommodations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6696764"/>
              </p:ext>
            </p:extLst>
          </p:nvPr>
        </p:nvGraphicFramePr>
        <p:xfrm>
          <a:off x="581188" y="1928807"/>
          <a:ext cx="11029621" cy="4478734"/>
        </p:xfrm>
        <a:graphic>
          <a:graphicData uri="http://schemas.openxmlformats.org/drawingml/2006/table">
            <a:tbl>
              <a:tblPr/>
              <a:tblGrid>
                <a:gridCol w="6491125">
                  <a:extLst>
                    <a:ext uri="{9D8B030D-6E8A-4147-A177-3AD203B41FA5}">
                      <a16:colId xmlns:a16="http://schemas.microsoft.com/office/drawing/2014/main" val="319093020"/>
                    </a:ext>
                  </a:extLst>
                </a:gridCol>
                <a:gridCol w="1939619">
                  <a:extLst>
                    <a:ext uri="{9D8B030D-6E8A-4147-A177-3AD203B41FA5}">
                      <a16:colId xmlns:a16="http://schemas.microsoft.com/office/drawing/2014/main" val="1701823370"/>
                    </a:ext>
                  </a:extLst>
                </a:gridCol>
                <a:gridCol w="2598877">
                  <a:extLst>
                    <a:ext uri="{9D8B030D-6E8A-4147-A177-3AD203B41FA5}">
                      <a16:colId xmlns:a16="http://schemas.microsoft.com/office/drawing/2014/main" val="2742248649"/>
                    </a:ext>
                  </a:extLst>
                </a:gridCol>
              </a:tblGrid>
              <a:tr h="364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Testing Accommodation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8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Paper (PBT)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8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Computer (CBT)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557616"/>
                  </a:ext>
                </a:extLst>
              </a:tr>
              <a:tr h="31548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Extended 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time (25%: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time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 and 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one-quarter, 50%: time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 and 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one-half, 100%: double time)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7083"/>
                  </a:ext>
                </a:extLst>
              </a:tr>
              <a:tr h="23707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Separate room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191276"/>
                  </a:ext>
                </a:extLst>
              </a:tr>
              <a:tr h="282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Additional supervised break time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✔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72090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Screen magnification/large </a:t>
                      </a: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moniter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/</a:t>
                      </a: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Zoomtext</a:t>
                      </a: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✔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3242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Large print (larger than 14 pt.)* /CCTV                          *Blind or Low Vision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✔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425248"/>
                  </a:ext>
                </a:extLst>
              </a:tr>
              <a:tr h="18399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Braille test*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398234"/>
                  </a:ext>
                </a:extLst>
              </a:tr>
              <a:tr h="2663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Braille slate and stylus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 or 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Perkins </a:t>
                      </a: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brailler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* (for note taking only)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413954"/>
                  </a:ext>
                </a:extLst>
              </a:tr>
              <a:tr h="2106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Refreshable Braille*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15846"/>
                  </a:ext>
                </a:extLst>
              </a:tr>
              <a:tr h="18047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Screen Reader ( i.e. JAWS)*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1200" baseline="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✔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643781"/>
                  </a:ext>
                </a:extLst>
              </a:tr>
              <a:tr h="207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Recorded audio with or without tactile figure supplement or large-print supplement*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262232"/>
                  </a:ext>
                </a:extLst>
              </a:tr>
              <a:tr h="2462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Scribe or keyboard entry aide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✔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✔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698018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Reader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✔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✔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895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Printed copy of spoken directions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✔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477518"/>
                  </a:ext>
                </a:extLst>
              </a:tr>
              <a:tr h="2099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Sign language or oral-interpreted instructions for test takers who are deaf or hard of hearing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                    ✔</a:t>
                      </a: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                            ✔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333077"/>
                  </a:ext>
                </a:extLst>
              </a:tr>
              <a:tr h="209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Special Lighting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671423"/>
                  </a:ext>
                </a:extLst>
              </a:tr>
              <a:tr h="209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Adjustable chair/preferred seating</a:t>
                      </a: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 smtClean="0">
                          <a:effectLst/>
                        </a:rPr>
                        <a:t>✔</a:t>
                      </a:r>
                      <a:endParaRPr lang="en-US" sz="120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933235"/>
                  </a:ext>
                </a:extLst>
              </a:tr>
              <a:tr h="2099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Talking calculator/adaptive equipment</a:t>
                      </a:r>
                    </a:p>
                    <a:p>
                      <a:pPr algn="l" fontAlgn="base"/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</a:rPr>
                        <a:t>                     </a:t>
                      </a:r>
                      <a:r>
                        <a:rPr lang="en-US" sz="1200" dirty="0" smtClean="0">
                          <a:effectLst/>
                        </a:rPr>
                        <a:t>✔</a:t>
                      </a:r>
                    </a:p>
                    <a:p>
                      <a:pPr algn="l" fontAlgn="base"/>
                      <a:endParaRPr lang="en-US" sz="1200" baseline="0" dirty="0">
                        <a:effectLst/>
                      </a:endParaRPr>
                    </a:p>
                  </a:txBody>
                  <a:tcPr marL="18346" marR="18346" marT="9173" marB="91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                             ✔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</a:endParaRPr>
                    </a:p>
                  </a:txBody>
                  <a:tcPr marL="18346" marR="18346" marT="9173" marB="91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279089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6" y="2090038"/>
            <a:ext cx="5087073" cy="553373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303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581193" y="729658"/>
                <a:ext cx="11029616" cy="660495"/>
              </a:xfrm>
            </p:spPr>
            <p:txBody>
              <a:bodyPr anchor="ctr"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𝑇𝑖𝑚𝑒𝑙𝑖𝑛𝑒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𝐷𝑖𝑠𝑎𝑏𝑖𝑙𝑖𝑡𝑦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𝐷𝑖𝑠𝑜𝑟𝑑𝑒𝑟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𝑆𝑢𝑝𝑝𝑜𝑟𝑡𝑖𝑛𝑔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𝐷𝑜𝑐𝑢𝑚𝑒𝑛𝑡𝑎𝑡𝑖𝑜𝑛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81193" y="729658"/>
                <a:ext cx="11029616" cy="66049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90625" y="1226280"/>
            <a:ext cx="3331408" cy="536005"/>
          </a:xfrm>
        </p:spPr>
        <p:txBody>
          <a:bodyPr/>
          <a:lstStyle/>
          <a:p>
            <a:r>
              <a:rPr lang="en-US" sz="2400" b="1" dirty="0" smtClean="0"/>
              <a:t>Disability Categories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894846291"/>
                  </p:ext>
                </p:extLst>
              </p:nvPr>
            </p:nvGraphicFramePr>
            <p:xfrm>
              <a:off x="537378" y="2047656"/>
              <a:ext cx="6765529" cy="5120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65529">
                      <a:extLst>
                        <a:ext uri="{9D8B030D-6E8A-4147-A177-3AD203B41FA5}">
                          <a16:colId xmlns:a16="http://schemas.microsoft.com/office/drawing/2014/main" val="3648310254"/>
                        </a:ext>
                      </a:extLst>
                    </a:gridCol>
                  </a:tblGrid>
                  <a:tr h="4466748">
                    <a:tc>
                      <a:txBody>
                        <a:bodyPr/>
                        <a:lstStyle/>
                        <a:p>
                          <a:pPr marL="285750" marR="0" lvl="0" indent="-28575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q"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Learning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and other cognitive disabilities (Dyslexia,  Aphasia,  Dyscalculia,  Autism, TBI)</a:t>
                          </a:r>
                        </a:p>
                        <a:p>
                          <a:pPr marL="285750" indent="-285750">
                            <a:buFont typeface="Wingdings" panose="05000000000000000000" pitchFamily="2" charset="2"/>
                            <a:buChar char="q"/>
                          </a:pPr>
                          <a:endParaRPr lang="en-US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285750" marR="0" lvl="0" indent="-28575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q"/>
                            <a:tabLst/>
                            <a:defRPr/>
                          </a:pP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Psychological and psychiatric disability (Bipolar,  Anxiety, PTSD, Bipolar, OCD, Depression,  Addiction)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:endParaRPr lang="en-US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285750" marR="0" lvl="0" indent="-28575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q"/>
                            <a:tabLst/>
                            <a:defRPr/>
                          </a:pP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Attention-Deficit/Hyperactivity-Disorder (ADD/HDHD) (Inattentive or Hyperactive types)</a:t>
                          </a:r>
                          <a:endParaRPr lang="en-US" baseline="0" dirty="0" smtClean="0">
                            <a:solidFill>
                              <a:schemeClr val="tx1"/>
                            </a:solidFill>
                            <a:ea typeface="Cambria Math" panose="02040503050406030204" pitchFamily="18" charset="0"/>
                          </a:endParaRPr>
                        </a:p>
                        <a:p>
                          <a:pPr marL="285750" marR="0" lvl="0" indent="-28575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q"/>
                            <a:tabLst/>
                            <a:defRPr/>
                          </a:pPr>
                          <a:endParaRPr lang="en-US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285750" marR="0" lvl="0" indent="-28575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q"/>
                            <a:tabLst/>
                            <a:defRPr/>
                          </a:pP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Physical disability/chronic health disabilities (Cerebral Palsy, Diabetes, Epilepsy, MS, Muscular Dystrophy, Chronic Arthritis,  Asthma,  ALS, COPD, Heart Disease, Obesity)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:endParaRPr lang="en-US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285750" marR="0" lvl="0" indent="-28575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q"/>
                            <a:tabLst/>
                            <a:defRPr/>
                          </a:pP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Hearing (Deafness) and Visual Impairment (blind-no sight, legally blind, low vision, )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:endParaRPr lang="en-US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285750" marR="0" lvl="0" indent="-28575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q"/>
                            <a:tabLst/>
                            <a:defRPr/>
                          </a:pP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Intellectual d</a:t>
                          </a:r>
                          <a14:m>
                            <m:oMath xmlns:m="http://schemas.openxmlformats.org/officeDocument/2006/math">
                              <m:r>
                                <a:rPr lang="en-US" b="1" i="0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𝐢𝐬𝐚𝐛𝐢𝐥𝐢𝐭𝐢𝐞𝐬</m:t>
                              </m:r>
                            </m:oMath>
                          </a14:m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(formerly referred to as MR)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31863348"/>
                      </a:ext>
                    </a:extLst>
                  </a:tr>
                  <a:tr h="343596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70465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894846291"/>
                  </p:ext>
                </p:extLst>
              </p:nvPr>
            </p:nvGraphicFramePr>
            <p:xfrm>
              <a:off x="537378" y="2047656"/>
              <a:ext cx="6765529" cy="5120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65529">
                      <a:extLst>
                        <a:ext uri="{9D8B030D-6E8A-4147-A177-3AD203B41FA5}">
                          <a16:colId xmlns:a16="http://schemas.microsoft.com/office/drawing/2014/main" val="3648310254"/>
                        </a:ext>
                      </a:extLst>
                    </a:gridCol>
                  </a:tblGrid>
                  <a:tr h="4754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0" t="-640" r="-450" b="-79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186334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70465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703197" y="1208912"/>
            <a:ext cx="3941039" cy="553373"/>
          </a:xfrm>
        </p:spPr>
        <p:txBody>
          <a:bodyPr numCol="3"/>
          <a:lstStyle/>
          <a:p>
            <a:r>
              <a:rPr lang="en-US" dirty="0" err="1" smtClean="0"/>
              <a:t>HiSet</a:t>
            </a:r>
            <a:r>
              <a:rPr lang="en-US" dirty="0" smtClean="0"/>
              <a:t> ®                                                                 GED ®                                  TASC ®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09922032"/>
              </p:ext>
            </p:extLst>
          </p:nvPr>
        </p:nvGraphicFramePr>
        <p:xfrm>
          <a:off x="7703197" y="2047657"/>
          <a:ext cx="3536305" cy="49817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8621">
                  <a:extLst>
                    <a:ext uri="{9D8B030D-6E8A-4147-A177-3AD203B41FA5}">
                      <a16:colId xmlns:a16="http://schemas.microsoft.com/office/drawing/2014/main" val="602579267"/>
                    </a:ext>
                  </a:extLst>
                </a:gridCol>
                <a:gridCol w="1218658">
                  <a:extLst>
                    <a:ext uri="{9D8B030D-6E8A-4147-A177-3AD203B41FA5}">
                      <a16:colId xmlns:a16="http://schemas.microsoft.com/office/drawing/2014/main" val="1698306311"/>
                    </a:ext>
                  </a:extLst>
                </a:gridCol>
                <a:gridCol w="1169026">
                  <a:extLst>
                    <a:ext uri="{9D8B030D-6E8A-4147-A177-3AD203B41FA5}">
                      <a16:colId xmlns:a16="http://schemas.microsoft.com/office/drawing/2014/main" val="2894664140"/>
                    </a:ext>
                  </a:extLst>
                </a:gridCol>
              </a:tblGrid>
              <a:tr h="766981">
                <a:tc>
                  <a:txBody>
                    <a:bodyPr/>
                    <a:lstStyle/>
                    <a:p>
                      <a:r>
                        <a:rPr lang="en-US" dirty="0" smtClean="0"/>
                        <a:t>w/in 5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5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53388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w/in 1 </a:t>
                      </a:r>
                      <a:r>
                        <a:rPr lang="en-US" dirty="0" err="1" smtClean="0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1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Current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231496"/>
                  </a:ext>
                </a:extLst>
              </a:tr>
              <a:tr h="828563">
                <a:tc>
                  <a:txBody>
                    <a:bodyPr/>
                    <a:lstStyle/>
                    <a:p>
                      <a:r>
                        <a:rPr lang="en-US" dirty="0" smtClean="0"/>
                        <a:t>w/in 5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5 </a:t>
                      </a:r>
                      <a:r>
                        <a:rPr lang="en-US" dirty="0" err="1" smtClean="0"/>
                        <a:t>yrs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02425"/>
                  </a:ext>
                </a:extLst>
              </a:tr>
              <a:tr h="979687">
                <a:tc>
                  <a:txBody>
                    <a:bodyPr/>
                    <a:lstStyle/>
                    <a:p>
                      <a:r>
                        <a:rPr lang="en-US" dirty="0" smtClean="0"/>
                        <a:t>w/in 1 </a:t>
                      </a:r>
                      <a:r>
                        <a:rPr lang="en-US" dirty="0" err="1" smtClean="0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year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194628"/>
                  </a:ext>
                </a:extLst>
              </a:tr>
              <a:tr h="749212">
                <a:tc>
                  <a:txBody>
                    <a:bodyPr/>
                    <a:lstStyle/>
                    <a:p>
                      <a:r>
                        <a:rPr lang="en-US" dirty="0" smtClean="0"/>
                        <a:t>w/in 2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year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485022"/>
                  </a:ext>
                </a:extLst>
              </a:tr>
              <a:tr h="742874">
                <a:tc>
                  <a:txBody>
                    <a:bodyPr/>
                    <a:lstStyle/>
                    <a:p>
                      <a:r>
                        <a:rPr lang="en-US" dirty="0" smtClean="0"/>
                        <a:t>w/in 5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5 </a:t>
                      </a:r>
                      <a:r>
                        <a:rPr lang="en-US" dirty="0" err="1" smtClean="0"/>
                        <a:t>yrs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0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8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13924"/>
              </p:ext>
            </p:extLst>
          </p:nvPr>
        </p:nvGraphicFramePr>
        <p:xfrm>
          <a:off x="814873" y="1227324"/>
          <a:ext cx="10414616" cy="1581615"/>
        </p:xfrm>
        <a:graphic>
          <a:graphicData uri="http://schemas.openxmlformats.org/drawingml/2006/table">
            <a:tbl>
              <a:tblPr/>
              <a:tblGrid>
                <a:gridCol w="10414616">
                  <a:extLst>
                    <a:ext uri="{9D8B030D-6E8A-4147-A177-3AD203B41FA5}">
                      <a16:colId xmlns:a16="http://schemas.microsoft.com/office/drawing/2014/main" val="2183262141"/>
                    </a:ext>
                  </a:extLst>
                </a:gridCol>
              </a:tblGrid>
              <a:tr h="158161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u="sng" dirty="0" smtClean="0"/>
                        <a:t>ADD,  ADHD,  Autism Spectrum Disorder, Learning/Cognitive/Intellectual Disability :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/>
                        <a:t>Documentation must be current within 5 years. Submit one:   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/>
                        <a:t> □ Psychological report □ Psycho-educational report □ Neuropsychological report </a:t>
                      </a:r>
                      <a:r>
                        <a:rPr lang="en-US" sz="1600" b="1" u="sng" dirty="0" smtClean="0"/>
                        <a:t>or</a:t>
                      </a:r>
                      <a:r>
                        <a:rPr lang="en-US" sz="1600" dirty="0" smtClean="0"/>
                        <a:t> □ Other (i.e., IEP or 504 Plan) </a:t>
                      </a:r>
                    </a:p>
                  </a:txBody>
                  <a:tcPr>
                    <a:lnL w="12700" cmpd="sng">
                      <a:solidFill>
                        <a:srgbClr val="7030A0"/>
                      </a:solidFill>
                      <a:prstDash val="solid"/>
                    </a:lnL>
                    <a:lnR w="12700" cmpd="sng">
                      <a:solidFill>
                        <a:srgbClr val="7030A0"/>
                      </a:solidFill>
                      <a:prstDash val="solid"/>
                    </a:lnR>
                    <a:lnT w="12700" cmpd="sng">
                      <a:solidFill>
                        <a:srgbClr val="7030A0"/>
                      </a:solidFill>
                      <a:prstDash val="solid"/>
                    </a:lnT>
                    <a:lnB w="127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745791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28650" y="627547"/>
            <a:ext cx="10787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Step 3 – Collect Supporting Documentation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28650" y="2928226"/>
            <a:ext cx="757365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 Psychological, Psycho-educational, or </a:t>
            </a:r>
            <a:r>
              <a:rPr lang="en-US" sz="1600" dirty="0"/>
              <a:t>N</a:t>
            </a:r>
            <a:r>
              <a:rPr lang="en-US" sz="1600" dirty="0" smtClean="0"/>
              <a:t>europsychological report </a:t>
            </a:r>
          </a:p>
          <a:p>
            <a:pPr algn="ctr"/>
            <a:r>
              <a:rPr lang="en-US" sz="1600" dirty="0" smtClean="0"/>
              <a:t>must be from one of the following trained professionals:</a:t>
            </a:r>
          </a:p>
          <a:p>
            <a:pPr algn="ctr"/>
            <a:r>
              <a:rPr lang="en-US" sz="1400" dirty="0" smtClean="0"/>
              <a:t>Clinical psychologist</a:t>
            </a:r>
          </a:p>
          <a:p>
            <a:pPr algn="ctr"/>
            <a:r>
              <a:rPr lang="en-US" sz="1400" dirty="0" smtClean="0"/>
              <a:t>      Educational psychologist</a:t>
            </a:r>
          </a:p>
          <a:p>
            <a:pPr algn="ctr"/>
            <a:r>
              <a:rPr lang="en-US" sz="1400" dirty="0" smtClean="0"/>
              <a:t>School Psychologist</a:t>
            </a:r>
          </a:p>
          <a:p>
            <a:pPr algn="ctr"/>
            <a:r>
              <a:rPr lang="en-US" sz="1400" dirty="0" smtClean="0"/>
              <a:t>Neuropsychologist</a:t>
            </a:r>
          </a:p>
          <a:p>
            <a:pPr algn="ctr"/>
            <a:r>
              <a:rPr lang="en-US" sz="1400" dirty="0" smtClean="0"/>
              <a:t>            Learning Disability Specialist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28650" y="4642569"/>
            <a:ext cx="74688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R</a:t>
            </a:r>
            <a:r>
              <a:rPr lang="en-US" sz="1400" u="sng" dirty="0" smtClean="0"/>
              <a:t>eminders for Learning, Cognitive, or Intellectual Disability: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Has timed and untimed achievement test been administered to the learner (processing speed)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 the test results match reported history and prior psycho-educational evaluations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If an IEP is being submitted does it include a psycho-educational assessment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 abbreviated or mini IQ/achievement test battery do not meet the guidelines (WRAT-4 is not sufficient achievement testing without another test battery)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331200" y="2928226"/>
            <a:ext cx="2680343" cy="3777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Using an IEP or 504 Plan for documentation</a:t>
            </a:r>
          </a:p>
          <a:p>
            <a:r>
              <a:rPr lang="en-US" dirty="0" smtClean="0"/>
              <a:t>An IEP or 504 Plan may be used in the following circumstances: </a:t>
            </a:r>
          </a:p>
          <a:p>
            <a:pPr marL="0" indent="0">
              <a:buNone/>
            </a:pPr>
            <a:r>
              <a:rPr lang="en-US" dirty="0" smtClean="0"/>
              <a:t>• Your disability is a learning disability, ADHD, intellectual disability, and/or autism spectrum disorder (including Asperger’s Syndrome);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You are requesting only 50% extended time and/or breaks;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The IEP or 504 Plan clearly states that you received extended time on tests;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The IEP or 504 Plan is no more than five years old. If you do not meet all of these requirements, complete documentation as outlined on Part III.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57287" y="1952547"/>
            <a:ext cx="18145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Cognitive (IQ, achievement)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Emotional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Behavioral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Executive Functioning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3145767" y="1977942"/>
            <a:ext cx="2495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Comprehensive achievement/cognitive test battery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Diagnosis based on DSM-IV/V criteria with evidence to support diagnosis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Educational background/Psycho-social history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Functional limitations discussed and rational for accommodations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5729841" y="1977942"/>
            <a:ext cx="24724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Psychological tests plus: Attention, Concentration, Verbal and Visual Memory, Auditory and Visual Processing, Visual-Special Functioning, Phonology and Audiology, Sensory Integration, Gross and Fine Motor Development</a:t>
            </a:r>
            <a:endParaRPr lang="en-US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412480" y="2024108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info below: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620422" y="1665980"/>
            <a:ext cx="10895303" cy="52322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u="sng" dirty="0" smtClean="0"/>
              <a:t>Blind </a:t>
            </a:r>
            <a:r>
              <a:rPr lang="en-US" sz="1400" b="1" u="sng" dirty="0"/>
              <a:t>or Low Vision: </a:t>
            </a:r>
            <a:endParaRPr lang="en-US" sz="1400" b="1" u="sng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Documentation </a:t>
            </a:r>
            <a:r>
              <a:rPr lang="en-US" sz="1400" dirty="0"/>
              <a:t>must be current within 2 </a:t>
            </a:r>
            <a:r>
              <a:rPr lang="en-US" sz="1400" dirty="0" smtClean="0"/>
              <a:t>years.  Submit both: □ </a:t>
            </a:r>
            <a:r>
              <a:rPr lang="en-US" sz="1400" dirty="0"/>
              <a:t>Report from eye-care </a:t>
            </a:r>
            <a:r>
              <a:rPr lang="en-US" sz="1400" dirty="0" smtClean="0"/>
              <a:t>professional </a:t>
            </a:r>
            <a:r>
              <a:rPr lang="en-US" sz="1400" b="1" u="sng" dirty="0" smtClean="0"/>
              <a:t>and</a:t>
            </a:r>
            <a:r>
              <a:rPr lang="en-US" sz="1400" dirty="0" smtClean="0"/>
              <a:t> </a:t>
            </a:r>
            <a:r>
              <a:rPr lang="en-US" sz="1400" dirty="0"/>
              <a:t>□ Your personal statement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816443"/>
              </p:ext>
            </p:extLst>
          </p:nvPr>
        </p:nvGraphicFramePr>
        <p:xfrm>
          <a:off x="640037" y="2371444"/>
          <a:ext cx="10875688" cy="614644"/>
        </p:xfrm>
        <a:graphic>
          <a:graphicData uri="http://schemas.openxmlformats.org/drawingml/2006/table">
            <a:tbl>
              <a:tblPr/>
              <a:tblGrid>
                <a:gridCol w="10875688">
                  <a:extLst>
                    <a:ext uri="{9D8B030D-6E8A-4147-A177-3AD203B41FA5}">
                      <a16:colId xmlns:a16="http://schemas.microsoft.com/office/drawing/2014/main" val="2902342436"/>
                    </a:ext>
                  </a:extLst>
                </a:gridCol>
              </a:tblGrid>
              <a:tr h="614644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Deaf or Hard of Hearing:</a:t>
                      </a:r>
                    </a:p>
                    <a:p>
                      <a:pPr algn="ctr"/>
                      <a:r>
                        <a:rPr lang="en-US" sz="1400" dirty="0" smtClean="0"/>
                        <a:t>Documentation must be current within 2 years.  Submit both: □ Audiogram or audiometric report </a:t>
                      </a:r>
                      <a:r>
                        <a:rPr lang="en-US" sz="1400" b="1" u="sng" dirty="0" smtClean="0"/>
                        <a:t>and</a:t>
                      </a:r>
                      <a:r>
                        <a:rPr lang="en-US" sz="1400" dirty="0" smtClean="0"/>
                        <a:t> □ Your personal statement </a:t>
                      </a:r>
                    </a:p>
                  </a:txBody>
                  <a:tcPr>
                    <a:lnL w="12700" cmpd="sng">
                      <a:solidFill>
                        <a:srgbClr val="7030A0"/>
                      </a:solidFill>
                      <a:prstDash val="solid"/>
                    </a:lnL>
                    <a:lnR w="12700" cmpd="sng">
                      <a:solidFill>
                        <a:srgbClr val="7030A0"/>
                      </a:solidFill>
                      <a:prstDash val="solid"/>
                    </a:lnR>
                    <a:lnT w="12700" cmpd="sng">
                      <a:solidFill>
                        <a:srgbClr val="7030A0"/>
                      </a:solidFill>
                      <a:prstDash val="solid"/>
                    </a:lnT>
                    <a:lnB w="127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35175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489" y="3155528"/>
            <a:ext cx="10904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Physical </a:t>
            </a:r>
            <a:r>
              <a:rPr lang="en-US" sz="1400" b="1" u="sng" dirty="0"/>
              <a:t>Disability or Health-related Need</a:t>
            </a:r>
            <a:r>
              <a:rPr lang="en-US" sz="1400" b="1" u="sng" dirty="0" smtClean="0"/>
              <a:t>:</a:t>
            </a:r>
          </a:p>
          <a:p>
            <a:pPr algn="ctr"/>
            <a:r>
              <a:rPr lang="en-US" sz="1400" dirty="0" smtClean="0"/>
              <a:t>Documentation </a:t>
            </a:r>
            <a:r>
              <a:rPr lang="en-US" sz="1400" dirty="0"/>
              <a:t>must be current within 1 </a:t>
            </a:r>
            <a:r>
              <a:rPr lang="en-US" sz="1400" dirty="0" smtClean="0"/>
              <a:t>year.  </a:t>
            </a:r>
            <a:r>
              <a:rPr lang="en-US" sz="1400" dirty="0"/>
              <a:t>Submit </a:t>
            </a:r>
            <a:r>
              <a:rPr lang="en-US" sz="1400" dirty="0" smtClean="0"/>
              <a:t>both: □ </a:t>
            </a:r>
            <a:r>
              <a:rPr lang="en-US" sz="1400" dirty="0"/>
              <a:t>Letter from your </a:t>
            </a:r>
            <a:r>
              <a:rPr lang="en-US" sz="1400" dirty="0" smtClean="0"/>
              <a:t>physician </a:t>
            </a:r>
            <a:r>
              <a:rPr lang="en-US" sz="1400" b="1" u="sng" dirty="0" smtClean="0"/>
              <a:t>and</a:t>
            </a:r>
            <a:r>
              <a:rPr lang="en-US" sz="1400" dirty="0" smtClean="0"/>
              <a:t>  □ </a:t>
            </a:r>
            <a:r>
              <a:rPr lang="en-US" sz="1400" dirty="0"/>
              <a:t>Your personal </a:t>
            </a:r>
            <a:r>
              <a:rPr lang="en-US" sz="1400" dirty="0" smtClean="0"/>
              <a:t>statement</a:t>
            </a:r>
            <a:endParaRPr lang="en-US" sz="1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720267"/>
              </p:ext>
            </p:extLst>
          </p:nvPr>
        </p:nvGraphicFramePr>
        <p:xfrm>
          <a:off x="628649" y="3815985"/>
          <a:ext cx="10872787" cy="752743"/>
        </p:xfrm>
        <a:graphic>
          <a:graphicData uri="http://schemas.openxmlformats.org/drawingml/2006/table">
            <a:tbl>
              <a:tblPr/>
              <a:tblGrid>
                <a:gridCol w="10872787">
                  <a:extLst>
                    <a:ext uri="{9D8B030D-6E8A-4147-A177-3AD203B41FA5}">
                      <a16:colId xmlns:a16="http://schemas.microsoft.com/office/drawing/2014/main" val="2313358933"/>
                    </a:ext>
                  </a:extLst>
                </a:gridCol>
              </a:tblGrid>
              <a:tr h="75274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sng" dirty="0" smtClean="0"/>
                        <a:t>Psychiatric or Psychological Disability: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 smtClean="0"/>
                        <a:t>Documentation must be current within 1 year.  Submit one: □ Psychological report </a:t>
                      </a:r>
                      <a:r>
                        <a:rPr lang="en-US" sz="1400" b="1" i="0" u="sng" dirty="0" smtClean="0"/>
                        <a:t>or</a:t>
                      </a:r>
                      <a:r>
                        <a:rPr lang="en-US" sz="1400" i="0" dirty="0" smtClean="0"/>
                        <a:t> □ Letter from psychiatrist </a:t>
                      </a:r>
                    </a:p>
                    <a:p>
                      <a:pPr lvl="1" algn="ctr"/>
                      <a:r>
                        <a:rPr lang="en-US" sz="1400" b="1" u="sng" dirty="0" smtClean="0"/>
                        <a:t>Psychological Report:  </a:t>
                      </a:r>
                      <a:r>
                        <a:rPr lang="en-US" sz="1400" dirty="0" smtClean="0"/>
                        <a:t>Cognitive (IQ, achievement), Emotional, Behavioral, Executive Functioning</a:t>
                      </a:r>
                      <a:r>
                        <a:rPr lang="en-US" sz="1400" baseline="0" dirty="0" smtClean="0"/>
                        <a:t> evaluations.</a:t>
                      </a:r>
                      <a:endParaRPr lang="en-US" sz="1400" dirty="0" smtClean="0"/>
                    </a:p>
                  </a:txBody>
                  <a:tcPr>
                    <a:lnL w="12700" cmpd="sng">
                      <a:solidFill>
                        <a:srgbClr val="7030A0"/>
                      </a:solidFill>
                      <a:prstDash val="solid"/>
                    </a:lnL>
                    <a:lnR w="12700" cmpd="sng">
                      <a:solidFill>
                        <a:srgbClr val="7030A0"/>
                      </a:solidFill>
                      <a:prstDash val="solid"/>
                    </a:lnR>
                    <a:lnT w="12700" cmpd="sng">
                      <a:solidFill>
                        <a:srgbClr val="7030A0"/>
                      </a:solidFill>
                      <a:prstDash val="solid"/>
                    </a:lnT>
                    <a:lnB w="127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55816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76903"/>
              </p:ext>
            </p:extLst>
          </p:nvPr>
        </p:nvGraphicFramePr>
        <p:xfrm>
          <a:off x="597230" y="4697565"/>
          <a:ext cx="10904206" cy="545948"/>
        </p:xfrm>
        <a:graphic>
          <a:graphicData uri="http://schemas.openxmlformats.org/drawingml/2006/table">
            <a:tbl>
              <a:tblPr/>
              <a:tblGrid>
                <a:gridCol w="10904206">
                  <a:extLst>
                    <a:ext uri="{9D8B030D-6E8A-4147-A177-3AD203B41FA5}">
                      <a16:colId xmlns:a16="http://schemas.microsoft.com/office/drawing/2014/main" val="3583129766"/>
                    </a:ext>
                  </a:extLst>
                </a:gridCol>
              </a:tblGrid>
              <a:tr h="545948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Traumatic Brain Injury: </a:t>
                      </a:r>
                    </a:p>
                    <a:p>
                      <a:pPr algn="ctr"/>
                      <a:r>
                        <a:rPr lang="en-US" sz="1400" dirty="0" smtClean="0"/>
                        <a:t>Documentation must be current within 3 years. Submit only: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dirty="0" smtClean="0"/>
                        <a:t>□ Neuropsychological report</a:t>
                      </a:r>
                    </a:p>
                  </a:txBody>
                  <a:tcPr>
                    <a:lnL w="12700" cmpd="sng">
                      <a:solidFill>
                        <a:srgbClr val="7030A0"/>
                      </a:solidFill>
                      <a:prstDash val="solid"/>
                    </a:lnL>
                    <a:lnR w="12700" cmpd="sng">
                      <a:solidFill>
                        <a:srgbClr val="7030A0"/>
                      </a:solidFill>
                      <a:prstDash val="solid"/>
                    </a:lnR>
                    <a:lnT w="12700" cmpd="sng">
                      <a:solidFill>
                        <a:srgbClr val="7030A0"/>
                      </a:solidFill>
                      <a:prstDash val="solid"/>
                    </a:lnT>
                    <a:lnB w="127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28466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8650" y="714375"/>
            <a:ext cx="1088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Step 3 – Collect Supporting Documentation</a:t>
            </a:r>
            <a:endParaRPr lang="en-US" sz="20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132349"/>
              </p:ext>
            </p:extLst>
          </p:nvPr>
        </p:nvGraphicFramePr>
        <p:xfrm>
          <a:off x="642937" y="3187085"/>
          <a:ext cx="10858500" cy="500063"/>
        </p:xfrm>
        <a:graphic>
          <a:graphicData uri="http://schemas.openxmlformats.org/drawingml/2006/table">
            <a:tbl>
              <a:tblPr/>
              <a:tblGrid>
                <a:gridCol w="10858500">
                  <a:extLst>
                    <a:ext uri="{9D8B030D-6E8A-4147-A177-3AD203B41FA5}">
                      <a16:colId xmlns:a16="http://schemas.microsoft.com/office/drawing/2014/main" val="251113056"/>
                    </a:ext>
                  </a:extLst>
                </a:gridCol>
              </a:tblGrid>
              <a:tr h="5000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7030A0"/>
                      </a:solidFill>
                      <a:prstDash val="solid"/>
                    </a:lnL>
                    <a:lnR w="12700" cmpd="sng">
                      <a:solidFill>
                        <a:srgbClr val="7030A0"/>
                      </a:solidFill>
                      <a:prstDash val="solid"/>
                    </a:lnR>
                    <a:lnT w="12700" cmpd="sng">
                      <a:solidFill>
                        <a:srgbClr val="7030A0"/>
                      </a:solidFill>
                      <a:prstDash val="solid"/>
                    </a:lnT>
                    <a:lnB w="127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39677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33969"/>
              </p:ext>
            </p:extLst>
          </p:nvPr>
        </p:nvGraphicFramePr>
        <p:xfrm>
          <a:off x="582941" y="5505092"/>
          <a:ext cx="10918495" cy="944880"/>
        </p:xfrm>
        <a:graphic>
          <a:graphicData uri="http://schemas.openxmlformats.org/drawingml/2006/table">
            <a:tbl>
              <a:tblPr/>
              <a:tblGrid>
                <a:gridCol w="10918495">
                  <a:extLst>
                    <a:ext uri="{9D8B030D-6E8A-4147-A177-3AD203B41FA5}">
                      <a16:colId xmlns:a16="http://schemas.microsoft.com/office/drawing/2014/main" val="1580600265"/>
                    </a:ext>
                  </a:extLst>
                </a:gridCol>
              </a:tblGrid>
              <a:tr h="7572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Is there congruence between what</a:t>
                      </a:r>
                      <a:r>
                        <a:rPr lang="en-US" sz="1400" baseline="0" dirty="0" smtClean="0"/>
                        <a:t> i</a:t>
                      </a:r>
                      <a:r>
                        <a:rPr lang="en-US" sz="1400" dirty="0" smtClean="0"/>
                        <a:t>s requested and what the evaluator recommends? Is</a:t>
                      </a:r>
                      <a:r>
                        <a:rPr lang="en-US" sz="1400" baseline="0" dirty="0" smtClean="0"/>
                        <a:t> there a rationale for all requested accommodations?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Is there a history of the disability/disorders provided in the report/documentation? Have the functional limitations of the individual/disability been discussed?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 Is the disability/diagnosis recognized under the ADA? (test anxiety, ESL, or substance abuse are not covered/recognized under the law.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7030A0"/>
                      </a:solidFill>
                      <a:prstDash val="solid"/>
                    </a:lnL>
                    <a:lnR w="12700" cmpd="sng">
                      <a:solidFill>
                        <a:srgbClr val="7030A0"/>
                      </a:solidFill>
                      <a:prstDash val="solid"/>
                    </a:lnR>
                    <a:lnT w="12700" cmpd="sng">
                      <a:solidFill>
                        <a:srgbClr val="7030A0"/>
                      </a:solidFill>
                      <a:prstDash val="solid"/>
                    </a:lnT>
                    <a:lnB w="127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3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2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Fill out the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88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– Submit the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51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smtClean="0"/>
              <a:t>the request…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71563" y="2274838"/>
            <a:ext cx="94869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/>
              <a:t>Interpreting the accommodations decision from the testing service</a:t>
            </a:r>
          </a:p>
          <a:p>
            <a:pPr marL="400050" indent="-400050">
              <a:buAutoNum type="romanUcPeriod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/>
              <a:t>Recourse and supporting learners if the accommodation is not approved</a:t>
            </a:r>
          </a:p>
          <a:p>
            <a:pPr marL="400050" indent="-400050">
              <a:buAutoNum type="romanUcPeriod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/>
              <a:t>Americans with Disabilities Act (ADA) and ADA Amendments Act (ADAAA)</a:t>
            </a:r>
          </a:p>
        </p:txBody>
      </p:sp>
    </p:spTree>
    <p:extLst>
      <p:ext uri="{BB962C8B-B14F-4D97-AF65-F5344CB8AC3E}">
        <p14:creationId xmlns:p14="http://schemas.microsoft.com/office/powerpoint/2010/main" val="394993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Overview of the Presentation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423160"/>
            <a:ext cx="106911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Review of the current test vendors and access to accommodations from their website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dirty="0" smtClean="0"/>
              <a:t>5 step approach to applying for accommodations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dirty="0"/>
              <a:t>Interview with student and/or parent or guardian – questions to ask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dirty="0"/>
              <a:t>Documentation guidelines for each eligible disability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dirty="0"/>
              <a:t>Completing the request forms for each eligible disability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dirty="0"/>
              <a:t>Interpreting the accommodations decision from the testing service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dirty="0"/>
              <a:t>Recourse and supporting learners if the accommodation is not </a:t>
            </a:r>
            <a:r>
              <a:rPr lang="en-US" dirty="0" smtClean="0"/>
              <a:t>approved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dirty="0" smtClean="0"/>
              <a:t>Americans with Disabilities Act (ADA) and ADA Amendments Act (ADAAA)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Educational Testing Service®             ets.org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014538"/>
            <a:ext cx="11029615" cy="3429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 smtClean="0">
              <a:hlinkClick r:id="rId2"/>
            </a:endParaRPr>
          </a:p>
          <a:p>
            <a:pPr marL="0" indent="0" algn="ctr">
              <a:buNone/>
            </a:pPr>
            <a:endParaRPr lang="en-US" sz="2800" b="1" dirty="0">
              <a:hlinkClick r:id="rId2"/>
            </a:endParaRPr>
          </a:p>
          <a:p>
            <a:pPr marL="0" indent="0" algn="ctr">
              <a:buNone/>
            </a:pPr>
            <a:endParaRPr lang="en-US" sz="2800" b="1" dirty="0" smtClean="0">
              <a:hlinkClick r:id="rId2"/>
            </a:endParaRPr>
          </a:p>
          <a:p>
            <a:pPr marL="0" indent="0" algn="ctr">
              <a:buNone/>
            </a:pPr>
            <a:r>
              <a:rPr lang="en-US" sz="4000" dirty="0">
                <a:hlinkClick r:id="rId3"/>
              </a:rPr>
              <a:t>https://hiset.ets.org/requirements/disabilities/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43275" y="2686050"/>
            <a:ext cx="4972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6000" i="1" dirty="0" err="1"/>
              <a:t>HiSET</a:t>
            </a:r>
            <a:r>
              <a:rPr lang="en-US" sz="6000" baseline="30000" dirty="0"/>
              <a:t>®</a:t>
            </a:r>
            <a:endParaRPr lang="en-US" sz="6000" dirty="0"/>
          </a:p>
        </p:txBody>
      </p:sp>
      <p:pic>
        <p:nvPicPr>
          <p:cNvPr id="2050" name="Picture 2" descr="ET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" y="756617"/>
            <a:ext cx="1663701" cy="98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4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694218"/>
            <a:ext cx="11029616" cy="869469"/>
          </a:xfrm>
        </p:spPr>
        <p:txBody>
          <a:bodyPr anchor="ctr">
            <a:normAutofit/>
          </a:bodyPr>
          <a:lstStyle/>
          <a:p>
            <a:pPr algn="ctr"/>
            <a:r>
              <a:rPr lang="en-US" sz="2700" dirty="0" smtClean="0"/>
              <a:t>                   GED</a:t>
            </a:r>
            <a:r>
              <a:rPr lang="en-US" sz="2700" baseline="30000" dirty="0"/>
              <a:t>®</a:t>
            </a:r>
            <a:r>
              <a:rPr lang="en-US" sz="2700" dirty="0"/>
              <a:t> Testing Service LLC </a:t>
            </a:r>
            <a:r>
              <a:rPr lang="en-US" sz="2700" dirty="0" smtClean="0"/>
              <a:t>(Pearson)      ged.com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chemeClr val="tx1"/>
              </a:solidFill>
              <a:hlinkClick r:id="rId2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sz="4000" b="1" dirty="0">
                <a:solidFill>
                  <a:schemeClr val="tx1"/>
                </a:solidFill>
                <a:hlinkClick r:id="rId2"/>
              </a:rPr>
              <a:t>://ged.com/about_test/accommodations/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9137" y="2496153"/>
            <a:ext cx="290036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/>
              <a:t>GED</a:t>
            </a:r>
            <a:r>
              <a:rPr lang="en-US" sz="6000" baseline="30000" dirty="0"/>
              <a:t>®</a:t>
            </a:r>
            <a:r>
              <a:rPr lang="en-US" dirty="0"/>
              <a:t> </a:t>
            </a:r>
          </a:p>
        </p:txBody>
      </p:sp>
      <p:sp>
        <p:nvSpPr>
          <p:cNvPr id="4" name="AutoShape 2" descr="https://ged.com/wp-content/uploads/2018/03/ged-logo.sv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4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17" descr="No photo description available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07" y="694218"/>
            <a:ext cx="1562417" cy="1005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13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476" y="702342"/>
            <a:ext cx="8686800" cy="926433"/>
          </a:xfrm>
        </p:spPr>
        <p:txBody>
          <a:bodyPr anchor="ctr">
            <a:normAutofit/>
          </a:bodyPr>
          <a:lstStyle/>
          <a:p>
            <a:pPr algn="ctr"/>
            <a:r>
              <a:rPr lang="en-US" sz="2000" dirty="0" smtClean="0"/>
              <a:t>Test </a:t>
            </a:r>
            <a:r>
              <a:rPr lang="en-US" sz="2000" dirty="0"/>
              <a:t>Assessing </a:t>
            </a:r>
            <a:r>
              <a:rPr lang="en-US" sz="2000" dirty="0" smtClean="0"/>
              <a:t>Secondary </a:t>
            </a:r>
            <a:r>
              <a:rPr lang="en-US" sz="2000" dirty="0"/>
              <a:t>Completion™</a:t>
            </a:r>
            <a:r>
              <a:rPr lang="en-US" sz="2000" dirty="0" smtClean="0"/>
              <a:t>   tasctest.com  </a:t>
            </a:r>
            <a:br>
              <a:rPr lang="en-US" sz="2000" dirty="0" smtClean="0"/>
            </a:br>
            <a:r>
              <a:rPr lang="en-US" sz="2000" dirty="0" smtClean="0"/>
              <a:t>Data recognition Corporation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3814763"/>
            <a:ext cx="11029615" cy="20440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hlinkClick r:id="rId2"/>
              </a:rPr>
              <a:t>https://tasctest.com/demo-home/test-takers/taking-tasc-test/accommodations-for-disabilities/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457575" y="2700338"/>
            <a:ext cx="478631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/>
              <a:t> </a:t>
            </a:r>
            <a:r>
              <a:rPr lang="en-US" sz="6000" b="1" dirty="0" smtClean="0"/>
              <a:t>TASC™ </a:t>
            </a:r>
            <a:endParaRPr lang="en-US" sz="6000" b="1" dirty="0"/>
          </a:p>
        </p:txBody>
      </p:sp>
      <p:pic>
        <p:nvPicPr>
          <p:cNvPr id="1032" name="Picture 8" descr="Image may contain: pl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54" y="702342"/>
            <a:ext cx="1328109" cy="102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4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5919" y="2788860"/>
            <a:ext cx="89306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Step 1:  Interview with student,  parent, and or guardian.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Step 2:  Determine accommodations the student needs.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Step 3:  Collect disability/disorder documentation.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Step 4:  Fill out required forms.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Step 5:  Submit request.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5919" y="1219200"/>
            <a:ext cx="9312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5 </a:t>
            </a:r>
            <a:r>
              <a:rPr lang="en-US" sz="48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s</a:t>
            </a:r>
            <a:r>
              <a:rPr lang="en-US" sz="48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tep approach to </a:t>
            </a:r>
          </a:p>
          <a:p>
            <a:pPr algn="ctr"/>
            <a:r>
              <a:rPr lang="en-US" sz="48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A</a:t>
            </a:r>
            <a:r>
              <a:rPr lang="en-US" sz="48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pplying for Accommodations</a:t>
            </a:r>
            <a:endParaRPr lang="en-US" sz="48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159" y="1143000"/>
            <a:ext cx="768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Step 1:  Questions to ask in the interview</a:t>
            </a:r>
            <a:endParaRPr lang="en-US" sz="28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23020573"/>
              </p:ext>
            </p:extLst>
          </p:nvPr>
        </p:nvGraphicFramePr>
        <p:xfrm>
          <a:off x="757238" y="1638420"/>
          <a:ext cx="10615612" cy="4648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59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Accomodations</a:t>
            </a:r>
            <a:r>
              <a:rPr lang="en-US" dirty="0" smtClean="0"/>
              <a:t> not requiring a Request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11245046" cy="3251228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dirty="0"/>
              <a:t>Not every accommodation requires prior approval from ETS. Many test centers provide items to support your testing, or allow you to bring test support items.</a:t>
            </a:r>
          </a:p>
          <a:p>
            <a:pPr marL="0" indent="0" algn="ctr" fontAlgn="base">
              <a:buNone/>
            </a:pPr>
            <a:r>
              <a:rPr lang="en-US" dirty="0"/>
              <a:t>On the day of your test, your test center will have the following items available to everyone:</a:t>
            </a:r>
          </a:p>
          <a:p>
            <a:pPr fontAlgn="base"/>
            <a:r>
              <a:rPr lang="en-US" dirty="0"/>
              <a:t>Large print test book (14-point) and answer sheet</a:t>
            </a:r>
          </a:p>
          <a:p>
            <a:pPr fontAlgn="base"/>
            <a:r>
              <a:rPr lang="en-US" dirty="0"/>
              <a:t>Scratch paper (to be collected by test center personnel at end of testing session)</a:t>
            </a:r>
          </a:p>
          <a:p>
            <a:pPr fontAlgn="base"/>
            <a:r>
              <a:rPr lang="en-US" dirty="0"/>
              <a:t>Wheelchair access</a:t>
            </a:r>
          </a:p>
          <a:p>
            <a:pPr fontAlgn="base"/>
            <a:r>
              <a:rPr lang="en-US" dirty="0"/>
              <a:t>Your test center may also be able to provide preferential seating so you can better hear instructions or cut down on distractions.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Items </a:t>
            </a:r>
            <a:r>
              <a:rPr lang="en-US" b="1" dirty="0"/>
              <a:t>provided by test taker</a:t>
            </a:r>
            <a:br>
              <a:rPr lang="en-US" b="1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1193" y="1985963"/>
            <a:ext cx="11029616" cy="4343399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dirty="0" smtClean="0"/>
              <a:t>If </a:t>
            </a:r>
            <a:r>
              <a:rPr lang="en-US" dirty="0"/>
              <a:t>you need one of the following items, you must bring it with you.</a:t>
            </a:r>
          </a:p>
          <a:p>
            <a:pPr fontAlgn="base"/>
            <a:r>
              <a:rPr lang="en-US" dirty="0"/>
              <a:t>Colored transparent overlays (for paper-delivered testing only).</a:t>
            </a:r>
          </a:p>
          <a:p>
            <a:pPr fontAlgn="base"/>
            <a:r>
              <a:rPr lang="en-US" dirty="0"/>
              <a:t>Colored scratch paper (to be collected by test center personnel at end of testing session).</a:t>
            </a:r>
          </a:p>
          <a:p>
            <a:pPr fontAlgn="base"/>
            <a:r>
              <a:rPr lang="en-US" dirty="0"/>
              <a:t>Earplugs (not attached to any electronic device).</a:t>
            </a:r>
          </a:p>
          <a:p>
            <a:pPr fontAlgn="base"/>
            <a:r>
              <a:rPr lang="en-US" dirty="0"/>
              <a:t>Plain, unmarked straightedge to assist with keeping place while reading. You may use a piece of scrap paper for this purpose, but it must be returned at the end of the testing session.</a:t>
            </a:r>
          </a:p>
          <a:p>
            <a:pPr fontAlgn="base"/>
            <a:r>
              <a:rPr lang="en-US" dirty="0"/>
              <a:t>Handheld </a:t>
            </a:r>
            <a:r>
              <a:rPr lang="en-US" dirty="0" smtClean="0"/>
              <a:t>nonelectric </a:t>
            </a:r>
            <a:r>
              <a:rPr lang="en-US" dirty="0"/>
              <a:t>magnifying device (without memory or camera).</a:t>
            </a:r>
          </a:p>
          <a:p>
            <a:pPr fontAlgn="base"/>
            <a:r>
              <a:rPr lang="en-US" dirty="0"/>
              <a:t>Seat cushion/back pillow, or footstool. Item will be inspected by test center personnel before and after testing.</a:t>
            </a:r>
          </a:p>
          <a:p>
            <a:pPr fontAlgn="base"/>
            <a:r>
              <a:rPr lang="en-US" dirty="0"/>
              <a:t>Prescription medication. Must be in the prescription bottle with a label indicating your name, dosage and directions.</a:t>
            </a:r>
          </a:p>
          <a:p>
            <a:pPr fontAlgn="base"/>
            <a:r>
              <a:rPr lang="en-US" dirty="0"/>
              <a:t>Service animals.</a:t>
            </a:r>
          </a:p>
          <a:p>
            <a:pPr fontAlgn="base"/>
            <a:r>
              <a:rPr lang="en-US" dirty="0"/>
              <a:t>Medical devices (e.g., asthma inhaler, hearing aid, pacemaker, insulin pump on vibrate or silent, oxygen tank, TENS stimulator).</a:t>
            </a:r>
          </a:p>
          <a:p>
            <a:pPr fontAlgn="base"/>
            <a:r>
              <a:rPr lang="en-US" dirty="0"/>
              <a:t>Highlighter or black felt pen for essays and scratch work only.</a:t>
            </a:r>
          </a:p>
        </p:txBody>
      </p:sp>
    </p:spTree>
    <p:extLst>
      <p:ext uri="{BB962C8B-B14F-4D97-AF65-F5344CB8AC3E}">
        <p14:creationId xmlns:p14="http://schemas.microsoft.com/office/powerpoint/2010/main" val="18770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2143</TotalTime>
  <Words>1763</Words>
  <Application>Microsoft Office PowerPoint</Application>
  <PresentationFormat>Widescreen</PresentationFormat>
  <Paragraphs>235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 Math</vt:lpstr>
      <vt:lpstr>Gill Sans MT</vt:lpstr>
      <vt:lpstr>inherit</vt:lpstr>
      <vt:lpstr>Symbol</vt:lpstr>
      <vt:lpstr>Times New Roman</vt:lpstr>
      <vt:lpstr>Wingdings</vt:lpstr>
      <vt:lpstr>Wingdings 2</vt:lpstr>
      <vt:lpstr>Dividend</vt:lpstr>
      <vt:lpstr>Applying for accommodations for the  High School Equivalency tests</vt:lpstr>
      <vt:lpstr>Overview of the Presentation </vt:lpstr>
      <vt:lpstr>                      Educational Testing Service®             ets.org   </vt:lpstr>
      <vt:lpstr>                   GED® Testing Service LLC (Pearson)      ged.com</vt:lpstr>
      <vt:lpstr>Test Assessing Secondary Completion™   tasctest.com   Data recognition Corporation</vt:lpstr>
      <vt:lpstr>PowerPoint Presentation</vt:lpstr>
      <vt:lpstr>PowerPoint Presentation</vt:lpstr>
      <vt:lpstr>Accomodations not requiring a Request</vt:lpstr>
      <vt:lpstr>      Items provided by test taker </vt:lpstr>
      <vt:lpstr>PowerPoint Presentation</vt:lpstr>
      <vt:lpstr>Step 2 - Accommodations</vt:lpstr>
      <vt:lpstr>Timeline for Disability and Disorder Supporting Documentation.</vt:lpstr>
      <vt:lpstr>PowerPoint Presentation</vt:lpstr>
      <vt:lpstr>PowerPoint Presentation</vt:lpstr>
      <vt:lpstr>Step 4 – Fill out the forms</vt:lpstr>
      <vt:lpstr>Step 5 – Submit the forms</vt:lpstr>
      <vt:lpstr>After the request…</vt:lpstr>
    </vt:vector>
  </TitlesOfParts>
  <Company>Oklahoma City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for accommodations for the  High School Equivalency tests</dc:title>
  <dc:creator>Watts, Pamela K.</dc:creator>
  <cp:lastModifiedBy>Laura Taylor</cp:lastModifiedBy>
  <cp:revision>92</cp:revision>
  <dcterms:created xsi:type="dcterms:W3CDTF">2019-08-29T15:11:43Z</dcterms:created>
  <dcterms:modified xsi:type="dcterms:W3CDTF">2019-09-08T23:00:13Z</dcterms:modified>
</cp:coreProperties>
</file>