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6"/>
  </p:handoutMasterIdLst>
  <p:sldIdLst>
    <p:sldId id="256" r:id="rId2"/>
    <p:sldId id="262" r:id="rId3"/>
    <p:sldId id="289" r:id="rId4"/>
    <p:sldId id="303" r:id="rId5"/>
    <p:sldId id="305" r:id="rId6"/>
    <p:sldId id="304" r:id="rId7"/>
    <p:sldId id="302" r:id="rId8"/>
    <p:sldId id="295" r:id="rId9"/>
    <p:sldId id="307" r:id="rId10"/>
    <p:sldId id="308" r:id="rId11"/>
    <p:sldId id="309" r:id="rId12"/>
    <p:sldId id="310" r:id="rId13"/>
    <p:sldId id="306" r:id="rId14"/>
    <p:sldId id="311" r:id="rId1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5877E9C-C78C-46EE-8DC6-C528B4507D1C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E0B0564-B15F-4284-8B5C-C7B3B6FB0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342CD0C-03FE-40AF-A329-DE46FAE93989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CE31B84-DB21-4FB1-9FF4-0DA8EEDEF0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CD0C-03FE-40AF-A329-DE46FAE93989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1B84-DB21-4FB1-9FF4-0DA8EEDEF0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CD0C-03FE-40AF-A329-DE46FAE93989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1B84-DB21-4FB1-9FF4-0DA8EEDEF0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42CD0C-03FE-40AF-A329-DE46FAE93989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E31B84-DB21-4FB1-9FF4-0DA8EEDEF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342CD0C-03FE-40AF-A329-DE46FAE93989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CE31B84-DB21-4FB1-9FF4-0DA8EEDEF0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CD0C-03FE-40AF-A329-DE46FAE93989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1B84-DB21-4FB1-9FF4-0DA8EEDEF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CD0C-03FE-40AF-A329-DE46FAE93989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1B84-DB21-4FB1-9FF4-0DA8EEDEF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42CD0C-03FE-40AF-A329-DE46FAE93989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E31B84-DB21-4FB1-9FF4-0DA8EEDEF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CD0C-03FE-40AF-A329-DE46FAE93989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1B84-DB21-4FB1-9FF4-0DA8EEDEF0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42CD0C-03FE-40AF-A329-DE46FAE93989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E31B84-DB21-4FB1-9FF4-0DA8EEDEF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42CD0C-03FE-40AF-A329-DE46FAE93989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E31B84-DB21-4FB1-9FF4-0DA8EEDEF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42CD0C-03FE-40AF-A329-DE46FAE93989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E31B84-DB21-4FB1-9FF4-0DA8EEDEF0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okjobmatch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danaclark@cowib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owib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813" y="5593279"/>
            <a:ext cx="1901687" cy="1112308"/>
          </a:xfrm>
          <a:prstGeom prst="rect">
            <a:avLst/>
          </a:prstGeom>
          <a:noFill/>
        </p:spPr>
      </p:pic>
      <p:pic>
        <p:nvPicPr>
          <p:cNvPr id="7" name="Picture 6" descr="COWIB-2017.jpg"/>
          <p:cNvPicPr>
            <a:picLocks noChangeAspect="1"/>
          </p:cNvPicPr>
          <p:nvPr/>
        </p:nvPicPr>
        <p:blipFill>
          <a:blip r:embed="rId3" cstate="print"/>
          <a:srcRect l="1060" r="1061"/>
          <a:stretch>
            <a:fillRect/>
          </a:stretch>
        </p:blipFill>
        <p:spPr>
          <a:xfrm>
            <a:off x="4381996" y="6023173"/>
            <a:ext cx="2719449" cy="520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9716" y="575120"/>
            <a:ext cx="67853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latin typeface="Castellar" pitchFamily="18" charset="0"/>
              </a:rPr>
              <a:t>WIOA Title I Programs: </a:t>
            </a:r>
            <a:r>
              <a:rPr lang="en-US" sz="4800" b="1" dirty="0" smtClean="0">
                <a:latin typeface="Castellar" pitchFamily="18" charset="0"/>
              </a:rPr>
              <a:t>Encouraging Young Adults to Continue Education</a:t>
            </a:r>
            <a:endParaRPr lang="en-US" sz="4800" b="1" dirty="0">
              <a:latin typeface="Castellar" pitchFamily="18" charset="0"/>
            </a:endParaRPr>
          </a:p>
        </p:txBody>
      </p:sp>
      <p:pic>
        <p:nvPicPr>
          <p:cNvPr id="8" name="Picture 7" descr="logo-wi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3167" y="6064120"/>
            <a:ext cx="2114286" cy="52381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Occupations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75" y="1644587"/>
            <a:ext cx="3657600" cy="510244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Demand Industries: </a:t>
            </a:r>
          </a:p>
          <a:p>
            <a:endParaRPr lang="en-US" dirty="0" smtClean="0">
              <a:solidFill>
                <a:schemeClr val="tx2"/>
              </a:solidFill>
              <a:latin typeface="Candara" pitchFamily="34" charset="0"/>
            </a:endParaRPr>
          </a:p>
          <a:p>
            <a:pPr lvl="1"/>
            <a:r>
              <a:rPr lang="en-US" i="1" dirty="0" smtClean="0">
                <a:solidFill>
                  <a:schemeClr val="tx2"/>
                </a:solidFill>
                <a:latin typeface="Candara" pitchFamily="34" charset="0"/>
              </a:rPr>
              <a:t>Aerospace and Defense 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  <a:latin typeface="Candara" pitchFamily="34" charset="0"/>
              </a:rPr>
              <a:t>Agriculture and Biosciences 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  <a:latin typeface="Candara" pitchFamily="34" charset="0"/>
              </a:rPr>
              <a:t>Energy 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  <a:latin typeface="Candara" pitchFamily="34" charset="0"/>
              </a:rPr>
              <a:t>Information and Financial Services 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  <a:latin typeface="Candara" pitchFamily="34" charset="0"/>
              </a:rPr>
              <a:t>Transportation and Distribution 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  <a:latin typeface="Candara" pitchFamily="34" charset="0"/>
              </a:rPr>
              <a:t>Health Care and Social Assistance 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  <a:latin typeface="Candara" pitchFamily="34" charset="0"/>
              </a:rPr>
              <a:t>Accommodation and Food Services 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  <a:latin typeface="Candara" pitchFamily="34" charset="0"/>
              </a:rPr>
              <a:t>Government 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  <a:latin typeface="Candara" pitchFamily="34" charset="0"/>
              </a:rPr>
              <a:t>Retail Trade 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  <a:latin typeface="Candara" pitchFamily="34" charset="0"/>
              </a:rPr>
              <a:t>Construction 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  <a:latin typeface="Candara" pitchFamily="34" charset="0"/>
              </a:rPr>
              <a:t>Manufacturing 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  <a:latin typeface="Candara" pitchFamily="34" charset="0"/>
              </a:rPr>
              <a:t>Professional, Scientific, and Technical Services 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  <a:latin typeface="Candara" pitchFamily="34" charset="0"/>
              </a:rPr>
              <a:t>Management of Companies and Enterprises 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  <a:latin typeface="Candara" pitchFamily="34" charset="0"/>
              </a:rPr>
              <a:t>Finance and Insurance 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  <a:latin typeface="Candara" pitchFamily="34" charset="0"/>
              </a:rPr>
              <a:t>Educational Services 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  <a:latin typeface="Candara" pitchFamily="34" charset="0"/>
              </a:rPr>
              <a:t>Administrative and Support and Waste Management and Remediation Services 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  <a:latin typeface="Candara" pitchFamily="34" charset="0"/>
              </a:rPr>
              <a:t>Transportation and Warehousing 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  <a:latin typeface="Candara" pitchFamily="34" charset="0"/>
              </a:rPr>
              <a:t>Arts, Entertainment, and Recreation 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  <a:latin typeface="Candara" pitchFamily="34" charset="0"/>
              </a:rPr>
              <a:t>Utilities 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  <a:latin typeface="Candara" pitchFamily="34" charset="0"/>
              </a:rPr>
              <a:t>Wholesale Trade </a:t>
            </a:r>
          </a:p>
          <a:p>
            <a:endParaRPr lang="en-US" dirty="0"/>
          </a:p>
        </p:txBody>
      </p:sp>
      <p:pic>
        <p:nvPicPr>
          <p:cNvPr id="7" name="Picture 6" descr="logo-w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7211" y="6474786"/>
            <a:ext cx="1546788" cy="383213"/>
          </a:xfrm>
          <a:prstGeom prst="rect">
            <a:avLst/>
          </a:prstGeom>
        </p:spPr>
      </p:pic>
      <p:pic>
        <p:nvPicPr>
          <p:cNvPr id="9" name="Picture 8" descr="COWIB-2017.jpg"/>
          <p:cNvPicPr>
            <a:picLocks noChangeAspect="1"/>
          </p:cNvPicPr>
          <p:nvPr/>
        </p:nvPicPr>
        <p:blipFill>
          <a:blip r:embed="rId3" cstate="print"/>
          <a:srcRect l="1060" r="1061"/>
          <a:stretch>
            <a:fillRect/>
          </a:stretch>
        </p:blipFill>
        <p:spPr>
          <a:xfrm>
            <a:off x="7639367" y="6204247"/>
            <a:ext cx="1504633" cy="28778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/>
          </p:cNvPicPr>
          <p:nvPr>
            <p:ph sz="quarter" idx="1"/>
          </p:nvPr>
        </p:nvPicPr>
        <p:blipFill>
          <a:blip r:embed="rId4" cstate="print"/>
          <a:srcRect l="3799" r="61983" b="3079"/>
          <a:stretch>
            <a:fillRect/>
          </a:stretch>
        </p:blipFill>
        <p:spPr bwMode="auto">
          <a:xfrm>
            <a:off x="222192" y="1410056"/>
            <a:ext cx="4452358" cy="434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99639" y="5603054"/>
            <a:ext cx="1384917" cy="30184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6"/>
          </p:cNvCxnSpPr>
          <p:nvPr/>
        </p:nvCxnSpPr>
        <p:spPr>
          <a:xfrm flipH="1">
            <a:off x="1884556" y="5434379"/>
            <a:ext cx="3107184" cy="3195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Programs are Approved at Your School?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www.okjobmatch.com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3878" t="12279" r="56559" b="32372"/>
          <a:stretch>
            <a:fillRect/>
          </a:stretch>
        </p:blipFill>
        <p:spPr bwMode="auto">
          <a:xfrm>
            <a:off x="656948" y="2441359"/>
            <a:ext cx="7581530" cy="339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500979" y="3302493"/>
            <a:ext cx="1136341" cy="81674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13033" y="2086253"/>
            <a:ext cx="577048" cy="1358283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wi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7211" y="6474786"/>
            <a:ext cx="1546788" cy="383213"/>
          </a:xfrm>
          <a:prstGeom prst="rect">
            <a:avLst/>
          </a:prstGeom>
        </p:spPr>
      </p:pic>
      <p:pic>
        <p:nvPicPr>
          <p:cNvPr id="10" name="Picture 9" descr="COWIB-2017.jpg"/>
          <p:cNvPicPr>
            <a:picLocks noChangeAspect="1"/>
          </p:cNvPicPr>
          <p:nvPr/>
        </p:nvPicPr>
        <p:blipFill>
          <a:blip r:embed="rId5" cstate="print"/>
          <a:srcRect l="1060" r="1061"/>
          <a:stretch>
            <a:fillRect/>
          </a:stretch>
        </p:blipFill>
        <p:spPr>
          <a:xfrm>
            <a:off x="7639367" y="6204247"/>
            <a:ext cx="1504633" cy="28778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Programs (cont.)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762" t="11521" r="69296" b="29339"/>
          <a:stretch>
            <a:fillRect/>
          </a:stretch>
        </p:blipFill>
        <p:spPr bwMode="auto">
          <a:xfrm>
            <a:off x="470516" y="1571347"/>
            <a:ext cx="3347902" cy="235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5689" t="10736" r="64258" b="52797"/>
          <a:stretch>
            <a:fillRect/>
          </a:stretch>
        </p:blipFill>
        <p:spPr bwMode="auto">
          <a:xfrm>
            <a:off x="605615" y="4459516"/>
            <a:ext cx="3609133" cy="210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15706" t="10772" r="64414" b="20656"/>
          <a:stretch>
            <a:fillRect/>
          </a:stretch>
        </p:blipFill>
        <p:spPr bwMode="auto">
          <a:xfrm>
            <a:off x="4669832" y="1995639"/>
            <a:ext cx="3476530" cy="383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26128" y="6285390"/>
            <a:ext cx="2672179" cy="275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63123" y="2947386"/>
            <a:ext cx="2698812" cy="284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-wi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7211" y="6474786"/>
            <a:ext cx="1546788" cy="383213"/>
          </a:xfrm>
          <a:prstGeom prst="rect">
            <a:avLst/>
          </a:prstGeom>
        </p:spPr>
      </p:pic>
      <p:pic>
        <p:nvPicPr>
          <p:cNvPr id="11" name="Picture 10" descr="COWIB-2017.jpg"/>
          <p:cNvPicPr>
            <a:picLocks noChangeAspect="1"/>
          </p:cNvPicPr>
          <p:nvPr/>
        </p:nvPicPr>
        <p:blipFill>
          <a:blip r:embed="rId6" cstate="print"/>
          <a:srcRect l="1060" r="1061"/>
          <a:stretch>
            <a:fillRect/>
          </a:stretch>
        </p:blipFill>
        <p:spPr>
          <a:xfrm>
            <a:off x="7639367" y="6204247"/>
            <a:ext cx="1504633" cy="28778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WIOA Oklahoma Works Locations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73732"/>
          </a:xfrm>
        </p:spPr>
        <p:txBody>
          <a:bodyPr numCol="2">
            <a:normAutofit fontScale="92500" lnSpcReduction="10000"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dirty="0" err="1" smtClean="0">
                <a:solidFill>
                  <a:schemeClr val="tx2"/>
                </a:solidFill>
                <a:latin typeface="Candara" pitchFamily="34" charset="0"/>
              </a:rPr>
              <a:t>Brookwood</a:t>
            </a:r>
            <a:r>
              <a:rPr lang="en-US" sz="2100" dirty="0" smtClean="0">
                <a:solidFill>
                  <a:schemeClr val="tx2"/>
                </a:solidFill>
                <a:latin typeface="Candara" pitchFamily="34" charset="0"/>
              </a:rPr>
              <a:t> Office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9210 S. Western, Suite 9-A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Oklahoma City, OK 73139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(405) 234-5000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2100" dirty="0" smtClean="0">
              <a:solidFill>
                <a:schemeClr val="tx2"/>
              </a:solidFill>
              <a:latin typeface="Candara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dirty="0" smtClean="0">
                <a:solidFill>
                  <a:schemeClr val="tx2"/>
                </a:solidFill>
                <a:latin typeface="Candara" pitchFamily="34" charset="0"/>
              </a:rPr>
              <a:t>Eastside Office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7401 N.E. 23rd Street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Oklahoma City, OK 73141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(405) 309-3700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2100" dirty="0" smtClean="0">
              <a:solidFill>
                <a:schemeClr val="tx2"/>
              </a:solidFill>
              <a:latin typeface="Candara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dirty="0" smtClean="0">
                <a:solidFill>
                  <a:schemeClr val="tx2"/>
                </a:solidFill>
                <a:latin typeface="Candara" pitchFamily="34" charset="0"/>
              </a:rPr>
              <a:t>El Reno Office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210 N. Choctaw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El Reno, OK 73036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(405) 295-2282</a:t>
            </a:r>
          </a:p>
          <a:p>
            <a:pPr>
              <a:lnSpc>
                <a:spcPct val="60000"/>
              </a:lnSpc>
              <a:spcBef>
                <a:spcPct val="50000"/>
              </a:spcBef>
              <a:buNone/>
            </a:pPr>
            <a:endParaRPr lang="en-US" sz="2000" dirty="0" smtClean="0">
              <a:solidFill>
                <a:schemeClr val="tx2"/>
              </a:solidFill>
              <a:latin typeface="Candara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tx2"/>
                </a:solidFill>
                <a:latin typeface="Candara" pitchFamily="34" charset="0"/>
              </a:rPr>
              <a:t>Guthrie Office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114 W. Harrison 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Guthrie, OK 73044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(405) 260-2674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tx2"/>
                </a:solidFill>
                <a:latin typeface="Candara" pitchFamily="34" charset="0"/>
              </a:rPr>
              <a:t>Chandler Office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722 Manvel Ave.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Chandler, Oklahoma 74834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(405) 258-2870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2000" dirty="0" smtClean="0">
              <a:solidFill>
                <a:schemeClr val="tx2"/>
              </a:solidFill>
              <a:latin typeface="Candara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tx2"/>
                </a:solidFill>
                <a:latin typeface="Candara" pitchFamily="34" charset="0"/>
              </a:rPr>
              <a:t>Holdenville Office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205 E Main St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Holdenville, Oklahoma 74848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(405) 379-7444 </a:t>
            </a:r>
          </a:p>
          <a:p>
            <a:pPr>
              <a:lnSpc>
                <a:spcPct val="60000"/>
              </a:lnSpc>
              <a:spcBef>
                <a:spcPct val="50000"/>
              </a:spcBef>
              <a:buNone/>
            </a:pPr>
            <a:endParaRPr lang="en-US" sz="2000" dirty="0" smtClean="0">
              <a:solidFill>
                <a:schemeClr val="tx2"/>
              </a:solidFill>
              <a:latin typeface="Candara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tx2"/>
                </a:solidFill>
                <a:latin typeface="Candara" pitchFamily="34" charset="0"/>
              </a:rPr>
              <a:t>Shawnee Office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2 John C. Burton Blvd.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Shawnee, Oklahoma 74804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(405) 275-7800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2000" dirty="0" smtClean="0">
              <a:solidFill>
                <a:schemeClr val="tx2"/>
              </a:solidFill>
              <a:latin typeface="Candara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tx2"/>
                </a:solidFill>
                <a:latin typeface="Candara" pitchFamily="34" charset="0"/>
              </a:rPr>
              <a:t>Seminole Office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229 N. 2nd St.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Seminole, Oklahoma 74868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2"/>
                </a:solidFill>
                <a:latin typeface="Candara" pitchFamily="34" charset="0"/>
              </a:rPr>
              <a:t>(405) 382-4670 </a:t>
            </a:r>
          </a:p>
        </p:txBody>
      </p:sp>
      <p:pic>
        <p:nvPicPr>
          <p:cNvPr id="4" name="Picture 3" descr="logo-w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7211" y="6474786"/>
            <a:ext cx="1546788" cy="383213"/>
          </a:xfrm>
          <a:prstGeom prst="rect">
            <a:avLst/>
          </a:prstGeom>
        </p:spPr>
      </p:pic>
      <p:pic>
        <p:nvPicPr>
          <p:cNvPr id="7" name="Picture 6" descr="COWIB-2017.jpg"/>
          <p:cNvPicPr>
            <a:picLocks noChangeAspect="1"/>
          </p:cNvPicPr>
          <p:nvPr/>
        </p:nvPicPr>
        <p:blipFill>
          <a:blip r:embed="rId3" cstate="print"/>
          <a:srcRect l="1060" r="1061"/>
          <a:stretch>
            <a:fillRect/>
          </a:stretch>
        </p:blipFill>
        <p:spPr>
          <a:xfrm>
            <a:off x="7639367" y="6204247"/>
            <a:ext cx="1504633" cy="28778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Dana Clark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Youth Coordinator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7401 NE 23</a:t>
            </a:r>
            <a:r>
              <a:rPr lang="en-US" baseline="30000" dirty="0" smtClean="0">
                <a:solidFill>
                  <a:schemeClr val="tx2"/>
                </a:solidFill>
                <a:latin typeface="Candara" pitchFamily="34" charset="0"/>
              </a:rPr>
              <a:t>rd</a:t>
            </a: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 St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Oklahoma City, OK 73141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405-309-3700 x 100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  <a:latin typeface="Candara" pitchFamily="34" charset="0"/>
                <a:hlinkClick r:id="rId2"/>
              </a:rPr>
              <a:t>danaclark@cowib.org</a:t>
            </a:r>
            <a:endParaRPr lang="en-US" dirty="0" smtClean="0">
              <a:solidFill>
                <a:schemeClr val="tx2"/>
              </a:solidFill>
              <a:latin typeface="Candara" pitchFamily="34" charset="0"/>
            </a:endParaRPr>
          </a:p>
          <a:p>
            <a:pPr algn="ctr">
              <a:buNone/>
            </a:pPr>
            <a:endParaRPr lang="en-US" dirty="0" smtClean="0">
              <a:solidFill>
                <a:schemeClr val="tx2"/>
              </a:solidFill>
              <a:latin typeface="Candara" pitchFamily="34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Feel free to call or email for more information.</a:t>
            </a:r>
          </a:p>
        </p:txBody>
      </p:sp>
      <p:pic>
        <p:nvPicPr>
          <p:cNvPr id="4" name="Picture 3" descr="logo-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7211" y="6474786"/>
            <a:ext cx="1546788" cy="383213"/>
          </a:xfrm>
          <a:prstGeom prst="rect">
            <a:avLst/>
          </a:prstGeom>
        </p:spPr>
      </p:pic>
      <p:pic>
        <p:nvPicPr>
          <p:cNvPr id="5" name="Picture 4" descr="COWIB-2017.jpg"/>
          <p:cNvPicPr>
            <a:picLocks noChangeAspect="1"/>
          </p:cNvPicPr>
          <p:nvPr/>
        </p:nvPicPr>
        <p:blipFill>
          <a:blip r:embed="rId4" cstate="print"/>
          <a:srcRect l="1060" r="1061"/>
          <a:stretch>
            <a:fillRect/>
          </a:stretch>
        </p:blipFill>
        <p:spPr>
          <a:xfrm>
            <a:off x="7639367" y="6204247"/>
            <a:ext cx="1504633" cy="28778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data:image/jpg;base64,/9j/4AAQSkZJRgABAQAAAQABAAD/2wBDAAkGBwgHBgkIBwgKCgkLDRYPDQwMDRsUFRAWIB0iIiAdHx8kKDQsJCYxJx8fLT0tMTU3Ojo6Iys/RD84QzQ5Ojf/2wBDAQoKCg0MDRoPDxo3JR8lNzc3Nzc3Nzc3Nzc3Nzc3Nzc3Nzc3Nzc3Nzc3Nzc3Nzc3Nzc3Nzc3Nzc3Nzc3Nzc3Nzf/wAARCACAAMsDASIAAhEBAxEB/8QAHAABAAIDAQEBAAAAAAAAAAAAAAUGAQMEAgcI/8QAPBAAAQMDAwMCAwYEBQMFAAAAAQIDBAAFEQYSIRMxQSJRFGFxBxUjMoGRQmKCsSQzUnKhFpLRQ6KjweH/xAAZAQEAAwEBAAAAAAAAAAAAAAAAAQMEAgX/xAAfEQEBAQACAgIDAAAAAAAAAAAAAgEDERIxBEEhIqH/2gAMAwEAAhEDEQA/APuNKUoFKUoFKUoFKUoFKUoFYNZrCjj6UFO19Mkxp2mWY7Tb7T92bDrKkZKgOQoE5xtPq7Z4HIwauVfP7oxbtX3CPc2Y7UtiEVstByQ4wtxSVHeEgd8KQPAztPOKtmnrs3d4AdSlSHWz0321NrQW3AORhQBx86hzmb3qUpSlS6KUpQKUpQKUpQKUpQKUpQKUpQKUpQKUpQKUpQKUpQK8r7ZzisqIAJPGKpl0vwu8eQ1DSn7q2LC31jKpe3gpaTx6T23ng5GAQc0EVIbalTnp0W4xm2t0hxoOOBsrPrQRgnPcqGflU79nNxizbVNZiuJUuLcZLb20gjcXCoEEZBBChz/4rTGuT0ZL8h5ttbbadjbDQCUIQ24lDigPfcpWD7IHua4ptwLV6cn21tpianEUodADUlO9aUpWocpUHEKSFDIG8ZBzwF/pUXYb1HvMMusoW082vpvx3MBbK8A7VfoQQRwQQRkGpSgUpSgUpSgUpSgUpSgUpSgUpSgUpSgUpSgUpSgUpWibJahxXpMhW1plBcWrGcADJoK5r56Q5Bj2mFgOT3Cl3Kyj8FKcrGQCRn0pz/MT4quRLDdJ6MOzFQ0LxsEZAQ4hJdC8ZOcKSEISMccduK2svSbpIXdJxkRpLvUZYQ4EZitrIDYT3G4kJKiQvkkZwKkUS4yXmVrnEOKkOKa3vKwlwfhhBSCnIJIISQRnJHg0EenQCnZpdelT1j4dTiOpKIS28rAIAGPScFRHbJrEnRUyAHPu+7yFIK3HQ1ICVjPWDqQDgHkggkn2xWxEvTkaRHQ2cvRZDz8bCVqKJCkOrcHKvZPnjwO/GYk6wMdERLgplIekPNhxbqUrUpQDhV6sEBTifzDA5IHsHJYF3Ky39lc5LTcZShGUtCuHUKWpKDg/l2qLe0ZPC1D2x9NHYVQZERT0RUVctT7TYQnqhSXHAUKzvO1IO/O0/lKQQePee0leXLkw/FmrSq4RHFId2p270b1BC/b1BPIHY5HGKCw0pSgUpSgUpSgUpSgUpSgUpSgUpSgUpSgUpSgVwXxbKbVLEh1ltDjSm8vLCUkqGAMnjknFd5r5bry6SYGriudGlyGI8VD1uaZA2ZyQ84pR4SRuQNx5APH5jQRTmn5UtqdElzXEMryylI9QZC2UgbgcdlKUo+AOcipxnT8UrekbXHXBLYdDZe5Cmikgp2pIKSUEnJycYqNdn3NLbshxcWCtuPIUUMN9d0FnAI6rnHt/Ae1SPUU5PjwnZ9xdSq5fCLUJRbyn4VT2cICQDkAceKCRb0tbUSi6I7xW24uQh3a5hxbiVNqSRjjAxj/dnxUdN0pbpERtrpuMYhvICxI2lPVIKgcp5WMZB7emomGtmXDaU4JKpUm1wn2lG6SEBL7yXyo4LoBGW04TkZ967Il1t70l6Nb5E9Lkd11CgJUgYSlta0D1qIJ9Cs4yO1BpXZ1RnC7BlusLkuuzVNqaCvT0kJUlW0kbg4Ek5x2IxxmrhocOdW5uzVtGW+60tISsEhrotgceE9Tq4+pqnpuUxbvT+MS+hyV0gmWylWQYok/nRsKRglPIWT5716aus1+VAEaO8mXvbEV5hQdR6k7glSiApIUgZUFJIwTg5AwH1qlYGfNZoFKUoFKUoFKUoFKUoFKUoFKVjcKDNKxmq/qm+TrTsRBg/EKVHdfUvapW0IKBtCE8qJ38DI7GgsNYJxVKserbrJvce2T7Ysh5xaPiURXWkI2hzk7sgg9P3/iTXjWz9wcvMaNGt94kx22C44LfcExsqUoAE4cSo42q78c/KgvGRXzP7VEkXRK1OtoDtmksNhbgTucLjRCRk8kgE/0mo6LDvyHiX7Vqh5GDhH3+UHOe+fifrQ6ekzrqzLfspiFoDK77clzOsRu2pCA6oYTuUeSME8dzQbfhBcW5SWQ+sPiahJQyUjD2Ak5XtHjNTUO1urkpmCA624mcJgQ6+2nKvh+hglJVxg5/ao8ablIeMvp6cWg5OFQz0xn9e360d09cpLvUZa08hKSBsZjHb+veg2u6ZXFFqY6KwEoZhemSFFSWWJGxX5QEqy5k5yDgDFeDZlxJb7rWmrp1HchTrb8VScFtSB6eoDwFq5wCf0rVIsVymrDkdnTjYQcEMsEpB8+Dg17XY7jLKXmmLAlAGD0AoIOP6TQc67WlhxLq0T2giR19rkFahxD+GCdyNw7+rPb+9cmnyqLfLFHQ826Uy4zDnTVnlERaVE+RyPNdUuw3OYtKoUCwtgJOfh5riM58/wCWfnWJdqu5CHLfbLRGnx3Atp2HdVdUEAhQAcZKckEjkeaD6xmma+Rv3bUZCDHlatbyn1JejRSQf6Wq7F6gucSO4pqXqhx7YSgy4DBbBH+rahJx+ooPqNKr+rdTtabtTE52OtwvudNCFHbg9Na/VwSOEEcA81C2jX7k6UGXLe0cLbbc+HfUooK3yyDhSE5AWlWfOBnFBeqUpQKUpQKUpQec1nNfGtf65vi7jeNPW9DUZtp1DQktOKS8kYSpRBHuCRxjHfNVlq43W2tGS3qC4R3EjAddlKcH/askH9qqvmiN61TfPE70+76pmKgaYvExoZXHgvupGccpQoj+1fPo9qEx1VuYlWQSITbfVbatigpAWnKdx6mCSBUPb9bzXLbdLRqOcuU1PtzqYzrkUhxK1J2hKwhPY7u5HGOamLsiNfYqjGuU1uOXULTItcgIJCWzuyfIHOR3zjiu5rKz8LZrK9PTdpFzjdWNLs5aYUtpa27aoepJwrP4ncEVlmzLu0KNIiS7GqO4MtONWxaS5/8ALyOK8LhplOWxblwubKmH3/RGe2oX/iCAXRnnKsDz3Ncy4bNzYsEgzG0xhCjGawqIl0PIWlIbBUeUjOcfXNdJbxBYXbJLzk6zmJAWtDzyLctJQUcKCj1Occ1zzrRDdmRG3ClSURULaXFK2AQsSDkgKySdie/tXDdI6VRrlcPjrihyObh/hmpGI5wt/aFpPk7Fdvbmu+9ToduvLrsuaEtKSk9R9eMHdKSQM+ASAKDzPRfHLe7BcaZXp42TeFqXl7qBoEEnO4+rzXeiy2swHorkND8dN7SUokKU5gnYONxJ7KP71V/vZl65SIKo1vMVqwfFtSw3+Lu6SU5K89sEjHtU0vU9qbsku5fGoXFReWipxsFQAJbJ4HPYKP6UHi1wrkrRsfe5FNgOnPVFUklzrlrdu7Yxnnv38VJxrZOj299rSa4dvc+8kreC28JW3007hwDzyDn5VXLdIaVoq3z2gooEYxlvBH5W0wlhaSccI6qOf5gK7Yl1hais90kWwqkpjokOo/COW3gy301AEfmBSrHzHFBOCDckPr/6bXCho+91Ozkrbx1WyEZxgH1d/b60scC4NPwRbVw2bEh2UmXF6eFLJcc27fTj2zyO1cDUhu4yruG0LckW9TjgJR/lv7Wykj58KHHjPvWbTJanKelsIWtUSchtCygjpkynOqE/LaU5+WM0HLabVLajzUaREKBcFRYu1xxHoI6j27OAe4A5x4qSiWi3/wDVS5BiMpkqmuZfQnavKoqNxBGMZJUf1zUHpy6W69XJ2CyoyCy0A+2Wzj0dfnkYOCpGPmR7V0WTUkIamg26ZJX95rU2txC2yPUqI3kk4wDkGgzBcvluskiTp/4m6XBbERQZnSFupAUFbyAVDB4HY1m/x5Trjzr02ew84lKnYyJKuiCYq1KTsyRjckcVET7xFa0bcJMdMGe7FiQwqO/h1sErKDuQDzjPGexruXOiFmOyp+M2+9Hbc6Ac7AxXvygkkJzwB44oLR0pEi6PIZuTS3GiHHIZkrPTCh6cjuAe4rXCjyLmG50S4R5cRSipIakrU2SD4PyI9+4qFkoW/OWiPepkZxERhbkphpJWsb5HCs+E7VftWpyO+qHAdhSYrITOk/Fh9C1gtIkuBS0hIIQRk5X6e4yoYFBP/CyZ8l1Ue4R1BhfTdabkLUErHJSrOSDyK1GOHUO3Ju4QxCaJLhS+rpJ2fmBP6HPPFc8tlxd6kKjXSVCQiajeiOlKg8OixysnxyBn+avKGHPvFxxFwlNxurKSuEhtPQUSt3G44yCef+39ws+ipZcn3OMlxtxrpR5TRZcUtBQ4FgFJUfPTzxxVuFfLFaphabFzlMPRHLiuBDZjxi5yVpLgIUByAnqAnziq7N1dq2QgqlXxuOyDkCKwlr9Nxycfrmq75Yj3qu+WY96+65rNfA7VrnUdhubjsh966RXGlAMSXQlLa8pwrcElXA3Dz3r7Rpm6m+aft90Uz0DLYS6Wt27Zkds+a6m8rO8TFzed4+HantTFm1VOhQ56ZZz1lLdUVrZKudjh/iI4wc5xj2qHjLhTbghtuYXH+fx209Uo/wBpxtT7cAn51a/tYvEOZq1MBmG0HobWyS+sYU8FDIRgjlIznJ8kgeaqU+UhuGXIM5MJ9AynCwEqx4KTxWPmn996+2O/GeXc+9S5tMOGpbzSFKfUPU64srWflk/2Fdmi/vD7zmMMMvu21bDvUIQNrbqgANhOOSM5APgVstOmNYXS2xnTaktqWylzqyX22gvIzgBO5QPPZSRWddaevlu09p6y2uStVz6kiRKEd/ppSVqTgbiR5O0Z5UQcDwJ+LxckV3bvg4+TL8rWGC1cEWvdIiLFwSHClKE/hkl0uIB59+D9axaIEuNaGoslt3eY0NpYS2CApnG453c5AA8Y5PPat1ouce12W3xb3dIrU5thDbvXlJ3FYHIyTya0ajub85l+12Ccy3NSttEqQTxEbXuO7PbOEnAznkfWtrYjZ1tvLul7nGZhFVxmuPEJykN7XHHSed2Qdjyv1A781NJtsS4XVabnAQ6hcRKujJbSsJV1XD8x/HXbaXoLcVqBCmNyDGaSk/jBayBgZVznNcd6uK4U5tERKXJ0iOpMdo/xqCh39kjOSfH/ABQeJkJpFzdZZtlqDDcRpDSjGBWkLWUKBHA2BIJwK3oYTb2oEe3RLU3HemKRJS00Eo27VqBSBxu9I7+9VycHjrW6tPv/ABbTseOlqGpKWxj1rB6gycJ2LPbkrrnur640u1OJeXDZhSFrdioQHt+W9wwpWCNyFFPbgqPtyFvemzmrRKebMLrhgrbYUgpCVeUrAJyOwzx9K6g661LDLaojTadm9O3HU5IVtOfAHbH1qlX5tUSw3Nplr7ve6CnAtpfXCwhYC0YUBzyOR7n2qQaOxxEp1n4hbYCHpwc2KWU7W1OdMDbgE9s9gaCZiT7m4FGQuCyQtz1BKtqwl1SQMk8K2p78817XPuCbq9HZ+EREy3se2lRTlKyrcMgd0gf1fKqZp5DkiC5GfKbpKYkOkqcPw/S3OqTj0hWdym1qzxijEgyL/cEuuOy48luOURFoCAz6HFjLicn07FDtyVCguMiZLjPR/hG4K0qivOPBsHKnEhOAnHcFSvNe5r0puDIejm3PTg4hKFKQUp2lSQd2CTnlXnwKplwlOs3+2htbjHRTKZehoCXOpgNuYDi9pG8Lb/2nzxXvUTTrNpcixNttcVIZ2qQoPBYS+lBGFAY2qKFex7UFjtdjtcOZKbi262sMvLLS2lNEqdSAFBWSSCNx7Y8VyNactFwsKLhcbNbfjjDPLCCG04Sdu0duBjxXltxBmJlLiFvqOhoyy7hRUpXSS508YwVYwnPY/oObSZuA+zx/ZJEl8NPojJdaS0EBGUBBAJBGUk5+eKD0kyDfnd0KeIb9uSj4hEF1z8Ql3gBKcEYfJzn+HHmt9sRJRClokRZLalpmttgw3lAh54uJUcI7eo5qcs06PLs8OSw6lbKmUgK7cgAEH25GKinXp1p1G7LXJ69jloK3+orIhLQn8wP+ggdveg0wkuJnXMSo8pEdxbZZWmG8pTiemylWRt4/yR7/AJvlzx3C53OLZrtJYgSUSfi9zSvhXDsbLqj1MKTgkBZ9ODjHORVyRJZUlKkuoKVAFJChyPlVAkP6oY+0yE4t+YiwmeylJCh0Sg7QQceCTjn3oIO3JU3HAjoDqj6itR4J7knHcnvwP2rymK5OkKxLZcks8lbuFBk/ytJOB5wVEqqx3zQ9/jzJ4atr8uB1luIcjvJClpUokDZuCiRnkftmqizElwLzKiLjotbccpCmgylLzmRkZJyQMe3/AJx51cd55V/WDIqc3ddMqKmFHdW9JceJwVuOqGP27CvremNHPsafgttaonrb6QKDDdSWdp5AQcHKQDgHNfJZM6OiQyuZHMqG24DIYC9pcbB9QB9/79vNfoiyyYUy0Q5Ns2iE6ylTAQnaAgjgAeKv+Lm+PdLPi53m1rg1fabdcLFOXPgRZS2ozim1PspWUKCDggkcH6VFWy0QXbzFad09ALcW2tOtS1BBUHFHsEbeCNpO7OfHni4OJSttSFpCkqGCCMgj2qhfalab7eLU7D08w8H1dE9VDwbBAUrKc5B8g+1amtJ6g1OuJdWLZbVMKfOesVtqcKOAQMAjHHJJPGUjuoVUxEni+SLnOQ5cJLivQsFDbbfGBtSVE8Dge2VY5UomHstvVZLUzCkNXxi4pBEt2LAce6iySfz9JQUBnjBxzXRJlyo8R56GdTSpSEFTTL1scCVq8AkMDj9R+negk5F6UbrEtLMQmY6kuP8ArGIzfbeSO5JHA/tWjT9tXYbf8EzAckLUre/JW4gF9Z7rPJP0+VR9rRJLCXJjmoUXN5A+IdYtTgBOSQkFbJ9KdxAqbt8SWHEELv0jHdMiLtCvrhsf/VBm+X+26fhokXRzo787EJQVFRx2G0fTk4FQ2iGnboBqaXPffflJdQiPvCmmG1LzsHGcjaM8/wBqjftRsWp5sm2uWeFcVJ6awsMhScHcMZAq0acgXm32C2xplquC5CGAXClKVYPPBJVnNB3KhRjNXNSwhUtaQjerPOAoAf8AuP71Q9W3h1q1WKa7AhmTcHErdQoqIQooABHI5xir3Lfegs/ES7dcEJBHaMpfP9IVj69q+cazgz7pbbFHhskriAddtLayUqwnthPI4Pb5UFmvRkTupFuKIqWVMuMGSiQWAAvaScLSojkfOtzMuP8AdrlsYKXt5WA6h5BGVKK+/Axz/wAVG64Rcr9bo8Wyi6R3Evb3Cu3y2wpODgZDfv71ya6nyTYYUdiQ3Fnb09YzGyyogJIOOqkHGceKCYtKEWF+W83AmOqlq38usKxha18YV2y4e9abew7b7m5PdiPoSpttG1bzOOCseFk/+p7VmBedLqhRzLk2USS0nqhPTI345/5qH1fJ6zkE6UdtQ2lZkZQ16vy7RyP93b3oJe5R258pq6NJY3trU4lDk0NZyhAIOG1E8ISeMdqzdmZd9a6m2LHW00rYSHHAfUhzggp/iaQckVxahjXC53G0yLHOaisRsKfaStbYUrcCRhIweOKt0iQlyM8lG5SlIUANh5JH0oKnoq9zL5pC4y5jUZ1+K+Vst7dqMoCXEA45wFc1cbfFaiQERm2UNJIUVtoJKQpRJVjPzJqlaJstysmlLnCkMBUt9a1NNgnarKABk445Bq8IL7xV0oU1eO+I6vr3Iwf0oKRqVMXSk+LNlSpEu2TXOhLgySHWwNgAWEYwSkJ88mp21vWd+P1rLYm3IbyVILzEZpoLHZSSklKsfUVx/aZatRSbJFVZoVw6yJO5YYCkqCdp8DnGa16Eh3tnS6fvRNzjSFSFnL7ClLI48KBIFBqZh2zS8JtN2hCRbnZZQy7LYQ4YLagNqVnn07t3OfbNTNxYEiGqJGtjrCUJUGHGkNFHPcbQsZQfI4z8iAR6kQZEuO5GlPzHo7qShxC7afUD9E1FWq5TPipsGZcmWmIy/wDDyUlvc4kn8iknkKT27f8A6Frt+prpaIcBi7Nx5achDjyVKQ5s/wBWDkKUBgkZBOCR7GT1pZrJPtTt3lWRm6PstpU2poNh1aNwPC1cYwSeT2zjk1Uusw+Cw9eWpCFd2lNo9X0xgj6io3TFm1bbNVywtN2c00WXUsNuPKcRtUAUhKM+/wAu1Bc7dpDTsnUdzEixQVIabjqbaWykoQVJUT6e3cf8Vd0IShAQhISlIwABgAV5Q02HVvJQA44AFKxyQM4z+5rZTpGZmen/2Q=="/>
          <p:cNvSpPr>
            <a:spLocks noChangeAspect="1" noChangeArrowheads="1"/>
          </p:cNvSpPr>
          <p:nvPr/>
        </p:nvSpPr>
        <p:spPr bwMode="auto">
          <a:xfrm>
            <a:off x="63500" y="-592138"/>
            <a:ext cx="19240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14" name="AutoShape 2" descr="https://outlook.office.com/owa/service.svc/s/GetFileAttachment?id=AAMkAGY5NTYyYWMwLTY1NzktNDkwMC05YzkzLTZkODdhZTAwODRmNQBGAAAAAAABPgvelX0DQIK5Gvj92wBzBwBMylhf33WkRJaBnIqL%2F%2FGBAAAAAAEMAABMylhf33WkRJaBnIqL%2F%2FGBAACk4UIIAAABEgAQAHQ5zJ0sJI1FpjAdZvRfxtM%3D&amp;X-OWA-CANARY=L62wEhOTjk-j8__OFVMqQgC6IWjbvNQYpfIrqilMRNsJWDOgWrspTL3mmOGWPpGOsGOcDz-EFro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https://outlook.office.com/owa/service.svc/s/GetFileAttachment?id=AAMkAGY5NTYyYWMwLTY1NzktNDkwMC05YzkzLTZkODdhZTAwODRmNQBGAAAAAAABPgvelX0DQIK5Gvj92wBzBwBMylhf33WkRJaBnIqL%2F%2FGBAAAAAAEMAABMylhf33WkRJaBnIqL%2F%2FGBAACk4UIIAAABEgAQAHQ5zJ0sJI1FpjAdZvRfxtM%3D&amp;X-OWA-CANARY=L62wEhOTjk-j8__OFVMqQgC6IWjbvNQYpfIrqilMRNsJWDOgWrspTL3mmOGWPpGOsGOcDz-EFro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 Innovation and Opportunity Act (WIOA)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1973: CETA (Comprehensive Employment and Training Act)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1982: JTPA (Job Training Partnership Act)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1998: WIA (Workforce Investment Act)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2014: WIOA (Workforce Innovation and Opportunity Act)</a:t>
            </a:r>
          </a:p>
          <a:p>
            <a:pPr algn="just"/>
            <a:endParaRPr lang="en-US" dirty="0" smtClean="0">
              <a:solidFill>
                <a:schemeClr val="tx2"/>
              </a:solidFill>
              <a:latin typeface="Candara" pitchFamily="34" charset="0"/>
            </a:endParaRPr>
          </a:p>
          <a:p>
            <a:pPr marL="0" indent="0" algn="just">
              <a:buNone/>
            </a:pPr>
            <a:r>
              <a:rPr lang="en-US" sz="1600" dirty="0" smtClean="0">
                <a:solidFill>
                  <a:schemeClr val="tx2"/>
                </a:solidFill>
                <a:latin typeface="Candara" pitchFamily="34" charset="0"/>
              </a:rPr>
              <a:t>Workforce Partnership offers Equal Access and Equal Opportunity employment and programs. Auxiliary aids or accommodations are available upon request for those with a disability.</a:t>
            </a:r>
          </a:p>
          <a:p>
            <a:pPr algn="ctr"/>
            <a:endParaRPr lang="en-US" dirty="0"/>
          </a:p>
        </p:txBody>
      </p:sp>
      <p:pic>
        <p:nvPicPr>
          <p:cNvPr id="7" name="Picture 6" descr="logo-w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7211" y="6474786"/>
            <a:ext cx="1546788" cy="383213"/>
          </a:xfrm>
          <a:prstGeom prst="rect">
            <a:avLst/>
          </a:prstGeom>
        </p:spPr>
      </p:pic>
      <p:pic>
        <p:nvPicPr>
          <p:cNvPr id="8" name="Picture 7" descr="COWIB-2017.jpg"/>
          <p:cNvPicPr>
            <a:picLocks noChangeAspect="1"/>
          </p:cNvPicPr>
          <p:nvPr/>
        </p:nvPicPr>
        <p:blipFill>
          <a:blip r:embed="rId3" cstate="print"/>
          <a:srcRect l="1060" r="1061"/>
          <a:stretch>
            <a:fillRect/>
          </a:stretch>
        </p:blipFill>
        <p:spPr>
          <a:xfrm>
            <a:off x="7639367" y="6204247"/>
            <a:ext cx="1504633" cy="28778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ocial security card p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0974" y="5403273"/>
            <a:ext cx="2256312" cy="14547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ELIGIBILITY DOCUMENTATION</a:t>
            </a:r>
          </a:p>
        </p:txBody>
      </p:sp>
      <p:sp>
        <p:nvSpPr>
          <p:cNvPr id="7" name="Subtitle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244932"/>
          </a:xfrm>
        </p:spPr>
        <p:txBody>
          <a:bodyPr>
            <a:normAutofit fontScale="55000" lnSpcReduction="20000"/>
          </a:bodyPr>
          <a:lstStyle/>
          <a:p>
            <a:pPr marL="119063" indent="-9525">
              <a:lnSpc>
                <a:spcPct val="120000"/>
              </a:lnSpc>
              <a:buNone/>
            </a:pPr>
            <a:r>
              <a:rPr lang="en-US" sz="3800" dirty="0" smtClean="0">
                <a:solidFill>
                  <a:schemeClr val="tx2"/>
                </a:solidFill>
                <a:latin typeface="Candara" pitchFamily="34" charset="0"/>
              </a:rPr>
              <a:t>Information we must verify and document varies by the type of services, and typically includes (but is not limited to) the following:</a:t>
            </a:r>
          </a:p>
          <a:p>
            <a:pPr marL="119063" indent="-9525">
              <a:lnSpc>
                <a:spcPct val="120000"/>
              </a:lnSpc>
              <a:buNone/>
            </a:pPr>
            <a:endParaRPr lang="en-US" sz="3800" dirty="0" smtClean="0">
              <a:solidFill>
                <a:schemeClr val="tx2"/>
              </a:solidFill>
              <a:latin typeface="Candara" pitchFamily="34" charset="0"/>
            </a:endParaRPr>
          </a:p>
          <a:p>
            <a:pPr marL="463550" indent="-354013"/>
            <a:r>
              <a:rPr lang="en-US" sz="3800" dirty="0" smtClean="0">
                <a:solidFill>
                  <a:schemeClr val="tx2"/>
                </a:solidFill>
                <a:latin typeface="Candara" pitchFamily="34" charset="0"/>
              </a:rPr>
              <a:t>U.S. Citizenship or Eligibility to Work in the U.S.</a:t>
            </a:r>
          </a:p>
          <a:p>
            <a:pPr marL="463550" indent="-354013"/>
            <a:r>
              <a:rPr lang="en-US" sz="3800" dirty="0" smtClean="0">
                <a:solidFill>
                  <a:schemeClr val="tx2"/>
                </a:solidFill>
                <a:latin typeface="Candara" pitchFamily="34" charset="0"/>
              </a:rPr>
              <a:t>Date of Birth</a:t>
            </a:r>
          </a:p>
          <a:p>
            <a:pPr marL="463550" indent="-354013"/>
            <a:r>
              <a:rPr lang="en-US" sz="3800" dirty="0" smtClean="0">
                <a:solidFill>
                  <a:schemeClr val="tx2"/>
                </a:solidFill>
                <a:latin typeface="Candara" pitchFamily="34" charset="0"/>
              </a:rPr>
              <a:t>Social Security Number</a:t>
            </a:r>
          </a:p>
          <a:p>
            <a:pPr marL="463550" indent="-354013"/>
            <a:r>
              <a:rPr lang="en-US" sz="3800" dirty="0" smtClean="0">
                <a:solidFill>
                  <a:schemeClr val="tx2"/>
                </a:solidFill>
                <a:latin typeface="Candara" pitchFamily="34" charset="0"/>
              </a:rPr>
              <a:t>Selective Service Registration (18+ years old males only)</a:t>
            </a:r>
          </a:p>
          <a:p>
            <a:pPr marL="463550" indent="-354013"/>
            <a:r>
              <a:rPr lang="en-US" sz="3800" dirty="0" smtClean="0">
                <a:solidFill>
                  <a:schemeClr val="tx2"/>
                </a:solidFill>
                <a:latin typeface="Candara" pitchFamily="34" charset="0"/>
              </a:rPr>
              <a:t>Proof of barrier to employment and/or education</a:t>
            </a:r>
          </a:p>
          <a:p>
            <a:endParaRPr lang="en-US" sz="3200" dirty="0"/>
          </a:p>
        </p:txBody>
      </p:sp>
      <p:pic>
        <p:nvPicPr>
          <p:cNvPr id="10" name="Content Placeholder 9" descr="SSS-Seal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257328" y="4969822"/>
            <a:ext cx="1888178" cy="1888178"/>
          </a:xfrm>
        </p:spPr>
      </p:pic>
      <p:sp>
        <p:nvSpPr>
          <p:cNvPr id="1026" name="AutoShape 2" descr="Image result for social security card p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 descr="OK 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33" y="5222175"/>
            <a:ext cx="2643744" cy="1600200"/>
          </a:xfrm>
          <a:prstGeom prst="rect">
            <a:avLst/>
          </a:prstGeom>
        </p:spPr>
      </p:pic>
      <p:pic>
        <p:nvPicPr>
          <p:cNvPr id="8" name="Picture 7" descr="logo-wi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9020" y="6477712"/>
            <a:ext cx="1534979" cy="380288"/>
          </a:xfrm>
          <a:prstGeom prst="rect">
            <a:avLst/>
          </a:prstGeom>
        </p:spPr>
      </p:pic>
      <p:pic>
        <p:nvPicPr>
          <p:cNvPr id="9" name="Picture 8" descr="COWIB-2017.jpg"/>
          <p:cNvPicPr>
            <a:picLocks noChangeAspect="1"/>
          </p:cNvPicPr>
          <p:nvPr/>
        </p:nvPicPr>
        <p:blipFill>
          <a:blip r:embed="rId6" cstate="print"/>
          <a:srcRect l="1060" r="1061"/>
          <a:stretch>
            <a:fillRect/>
          </a:stretch>
        </p:blipFill>
        <p:spPr>
          <a:xfrm>
            <a:off x="7639367" y="6204247"/>
            <a:ext cx="1504633" cy="28778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Young Adult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We work with youth that are 16-24 years old, out of school, and have a barrier to employment and/or education. These barriers include: 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High School Dropout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Age of compulsory attendance and has not attended school for at least the most recent complete school year calendar quarter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Individual with a disability 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An offender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Homeless or a runaway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In foster care or has aged out of foster care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Pregnant or parenting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High school graduate who is low income </a:t>
            </a:r>
            <a:r>
              <a:rPr lang="en-US" b="1" dirty="0" smtClean="0">
                <a:solidFill>
                  <a:schemeClr val="tx2"/>
                </a:solidFill>
                <a:latin typeface="Candara" pitchFamily="34" charset="0"/>
              </a:rPr>
              <a:t>AND</a:t>
            </a: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 either an English Language Learner or is basic skills deficient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Low income </a:t>
            </a:r>
            <a:r>
              <a:rPr lang="en-US" b="1" dirty="0" smtClean="0">
                <a:solidFill>
                  <a:schemeClr val="tx2"/>
                </a:solidFill>
                <a:latin typeface="Candara" pitchFamily="34" charset="0"/>
              </a:rPr>
              <a:t>AND</a:t>
            </a: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 has a parent or guardian who is currently or was previously incarcerated with a felony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Low income </a:t>
            </a:r>
            <a:r>
              <a:rPr lang="en-US" b="1" dirty="0" smtClean="0">
                <a:solidFill>
                  <a:schemeClr val="tx2"/>
                </a:solidFill>
                <a:latin typeface="Candara" pitchFamily="34" charset="0"/>
              </a:rPr>
              <a:t>AND</a:t>
            </a: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 has a parent or guardian who lacks a high school diploma or equivalency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Low income </a:t>
            </a:r>
            <a:r>
              <a:rPr lang="en-US" b="1" dirty="0" smtClean="0">
                <a:solidFill>
                  <a:schemeClr val="tx2"/>
                </a:solidFill>
                <a:latin typeface="Candara" pitchFamily="34" charset="0"/>
              </a:rPr>
              <a:t>AND</a:t>
            </a: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 has attended a chronically under-performing school listed </a:t>
            </a: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on </a:t>
            </a: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the State Department of Education website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Low income </a:t>
            </a:r>
            <a:r>
              <a:rPr lang="en-US" b="1" dirty="0" smtClean="0">
                <a:solidFill>
                  <a:schemeClr val="tx2"/>
                </a:solidFill>
                <a:latin typeface="Candara" pitchFamily="34" charset="0"/>
              </a:rPr>
              <a:t>AND</a:t>
            </a: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 has poor work history </a:t>
            </a:r>
          </a:p>
        </p:txBody>
      </p:sp>
      <p:pic>
        <p:nvPicPr>
          <p:cNvPr id="4" name="Picture 3" descr="logo-w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7211" y="6474786"/>
            <a:ext cx="1546788" cy="383213"/>
          </a:xfrm>
          <a:prstGeom prst="rect">
            <a:avLst/>
          </a:prstGeom>
        </p:spPr>
      </p:pic>
      <p:pic>
        <p:nvPicPr>
          <p:cNvPr id="5" name="Picture 4" descr="COWIB-2017.jpg"/>
          <p:cNvPicPr>
            <a:picLocks noChangeAspect="1"/>
          </p:cNvPicPr>
          <p:nvPr/>
        </p:nvPicPr>
        <p:blipFill>
          <a:blip r:embed="rId3" cstate="print"/>
          <a:srcRect l="1060" r="1061"/>
          <a:stretch>
            <a:fillRect/>
          </a:stretch>
        </p:blipFill>
        <p:spPr>
          <a:xfrm>
            <a:off x="7639367" y="6204247"/>
            <a:ext cx="1504633" cy="28778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Candara" pitchFamily="34" charset="0"/>
              </a:rPr>
              <a:t>Adult WIOA Program: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tx2"/>
                </a:solidFill>
                <a:latin typeface="Candara" pitchFamily="34" charset="0"/>
              </a:rPr>
              <a:t>18 years of age and up,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tx2"/>
                </a:solidFill>
                <a:latin typeface="Candara" pitchFamily="34" charset="0"/>
              </a:rPr>
              <a:t>Low Income or Public Assistance Recipient, and/or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tx2"/>
                </a:solidFill>
                <a:latin typeface="Candara" pitchFamily="34" charset="0"/>
              </a:rPr>
              <a:t>Veteran or Spouse of a Veteran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Candara" pitchFamily="34" charset="0"/>
              </a:rPr>
              <a:t>Dislocated Worker WIOA Program: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tx2"/>
                </a:solidFill>
                <a:latin typeface="Candara" pitchFamily="34" charset="0"/>
              </a:rPr>
              <a:t>18 years of age and up,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tx2"/>
                </a:solidFill>
                <a:latin typeface="Candara" pitchFamily="34" charset="0"/>
              </a:rPr>
              <a:t>Recently terminated/laid off and eligible for Unemployment Compensation, or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tx2"/>
                </a:solidFill>
                <a:latin typeface="Candara" pitchFamily="34" charset="0"/>
              </a:rPr>
              <a:t>Plant Closure/Substance Layoff (TAA), or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tx2"/>
                </a:solidFill>
                <a:latin typeface="Candara" pitchFamily="34" charset="0"/>
              </a:rPr>
              <a:t>Formerly Self Employed and is unemployed due to natural disaster or economic conditions</a:t>
            </a:r>
          </a:p>
          <a:p>
            <a:pPr lvl="1">
              <a:lnSpc>
                <a:spcPct val="80000"/>
              </a:lnSpc>
              <a:defRPr/>
            </a:pPr>
            <a:endParaRPr lang="en-US" sz="1800" dirty="0" smtClean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4" name="Picture 3" descr="logo-w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7211" y="6474786"/>
            <a:ext cx="1546788" cy="383213"/>
          </a:xfrm>
          <a:prstGeom prst="rect">
            <a:avLst/>
          </a:prstGeom>
        </p:spPr>
      </p:pic>
      <p:pic>
        <p:nvPicPr>
          <p:cNvPr id="5" name="Picture 4" descr="COWIB-2017.jpg"/>
          <p:cNvPicPr>
            <a:picLocks noChangeAspect="1"/>
          </p:cNvPicPr>
          <p:nvPr/>
        </p:nvPicPr>
        <p:blipFill>
          <a:blip r:embed="rId3" cstate="print"/>
          <a:srcRect l="1060" r="1061"/>
          <a:stretch>
            <a:fillRect/>
          </a:stretch>
        </p:blipFill>
        <p:spPr>
          <a:xfrm>
            <a:off x="7639367" y="6204247"/>
            <a:ext cx="1504633" cy="28778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100" dirty="0" smtClean="0">
                <a:solidFill>
                  <a:schemeClr val="tx2"/>
                </a:solidFill>
                <a:latin typeface="Candara" pitchFamily="34" charset="0"/>
              </a:rPr>
              <a:t>Call or visit one of our Workforce Centers and ask for the WIOA Program</a:t>
            </a:r>
          </a:p>
          <a:p>
            <a:r>
              <a:rPr lang="en-US" sz="2100" dirty="0" smtClean="0">
                <a:solidFill>
                  <a:schemeClr val="tx2"/>
                </a:solidFill>
                <a:latin typeface="Candara" pitchFamily="34" charset="0"/>
              </a:rPr>
              <a:t>If in Oklahoma County, then potential participants are required to go to orientation prior to being scheduled for enrollment (est. 1 hour)</a:t>
            </a:r>
          </a:p>
          <a:p>
            <a:r>
              <a:rPr lang="en-US" sz="2100" dirty="0" smtClean="0">
                <a:solidFill>
                  <a:schemeClr val="tx2"/>
                </a:solidFill>
                <a:latin typeface="Candara" pitchFamily="34" charset="0"/>
              </a:rPr>
              <a:t>If an Adult or Dislocated Worker is in Oklahoma County, then they will be required to attend Get </a:t>
            </a:r>
            <a:r>
              <a:rPr lang="en-US" sz="2100" dirty="0" err="1" smtClean="0">
                <a:solidFill>
                  <a:schemeClr val="tx2"/>
                </a:solidFill>
                <a:latin typeface="Candara" pitchFamily="34" charset="0"/>
              </a:rPr>
              <a:t>Prep’D</a:t>
            </a:r>
            <a:r>
              <a:rPr lang="en-US" sz="2100" dirty="0" smtClean="0">
                <a:solidFill>
                  <a:schemeClr val="tx2"/>
                </a:solidFill>
                <a:latin typeface="Candara" pitchFamily="34" charset="0"/>
              </a:rPr>
              <a:t>, as well, prior to being scheduled for enrollment. They will be scheduled for this after orientation.</a:t>
            </a:r>
          </a:p>
          <a:p>
            <a:r>
              <a:rPr lang="en-US" sz="2100" dirty="0" smtClean="0">
                <a:solidFill>
                  <a:schemeClr val="tx2"/>
                </a:solidFill>
                <a:latin typeface="Candara" pitchFamily="34" charset="0"/>
              </a:rPr>
              <a:t>Enrollment will require participants to bring i-9 documents and proof of eligibility barrier, complete career assessments, complete a test of adult basic education (youth), and complete paperwork (est. 2-3 hours)</a:t>
            </a:r>
          </a:p>
        </p:txBody>
      </p:sp>
      <p:pic>
        <p:nvPicPr>
          <p:cNvPr id="4" name="Picture 3" descr="logo-w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7211" y="6474786"/>
            <a:ext cx="1546788" cy="383213"/>
          </a:xfrm>
          <a:prstGeom prst="rect">
            <a:avLst/>
          </a:prstGeom>
        </p:spPr>
      </p:pic>
      <p:pic>
        <p:nvPicPr>
          <p:cNvPr id="5" name="Picture 4" descr="COWIB-2017.jpg"/>
          <p:cNvPicPr>
            <a:picLocks noChangeAspect="1"/>
          </p:cNvPicPr>
          <p:nvPr/>
        </p:nvPicPr>
        <p:blipFill>
          <a:blip r:embed="rId3" cstate="print"/>
          <a:srcRect l="1060" r="1061"/>
          <a:stretch>
            <a:fillRect/>
          </a:stretch>
        </p:blipFill>
        <p:spPr>
          <a:xfrm>
            <a:off x="7639367" y="6204247"/>
            <a:ext cx="1504633" cy="28778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– Partnerships are Crucial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Career Guidance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Occupational Skills Training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Supportive Services (Incentives included for youth)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Work Experience/On-the-Job Training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Labor Market Information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Follow-up Services</a:t>
            </a:r>
          </a:p>
          <a:p>
            <a:endParaRPr lang="en-US" dirty="0" smtClean="0">
              <a:solidFill>
                <a:schemeClr val="tx2"/>
              </a:solidFill>
              <a:latin typeface="Candara" pitchFamily="34" charset="0"/>
            </a:endParaRPr>
          </a:p>
          <a:p>
            <a:endParaRPr lang="en-US" dirty="0" smtClean="0">
              <a:solidFill>
                <a:schemeClr val="tx2"/>
              </a:solidFill>
              <a:latin typeface="Candara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Tutoring 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Alternative Secondary School Offerings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Leadership Development Opportunities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Financial Literacy Education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Entrepreneurial Skills Training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Dynamic Futures</a:t>
            </a:r>
          </a:p>
        </p:txBody>
      </p:sp>
      <p:pic>
        <p:nvPicPr>
          <p:cNvPr id="4" name="Picture 3" descr="logo-w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7211" y="6474786"/>
            <a:ext cx="1546788" cy="383213"/>
          </a:xfrm>
          <a:prstGeom prst="rect">
            <a:avLst/>
          </a:prstGeom>
        </p:spPr>
      </p:pic>
      <p:pic>
        <p:nvPicPr>
          <p:cNvPr id="5" name="Picture 4" descr="COWIB-2017.jpg"/>
          <p:cNvPicPr>
            <a:picLocks noChangeAspect="1"/>
          </p:cNvPicPr>
          <p:nvPr/>
        </p:nvPicPr>
        <p:blipFill>
          <a:blip r:embed="rId3" cstate="print"/>
          <a:srcRect l="1060" r="1061"/>
          <a:stretch>
            <a:fillRect/>
          </a:stretch>
        </p:blipFill>
        <p:spPr>
          <a:xfrm>
            <a:off x="7639367" y="6204247"/>
            <a:ext cx="1504633" cy="28778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Dynamic Futures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numCol="1">
            <a:normAutofit fontScale="77500" lnSpcReduction="20000"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  <a:latin typeface="Candara" pitchFamily="34" charset="0"/>
              </a:rPr>
              <a:t>Daily One-On-One Coaching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  <a:latin typeface="Candara" pitchFamily="34" charset="0"/>
              </a:rPr>
              <a:t>Resume Writing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  <a:latin typeface="Candara" pitchFamily="34" charset="0"/>
              </a:rPr>
              <a:t>Job Search Strategizing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  <a:latin typeface="Candara" pitchFamily="34" charset="0"/>
              </a:rPr>
              <a:t>Job Application Training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  <a:latin typeface="Candara" pitchFamily="34" charset="0"/>
              </a:rPr>
              <a:t>Portfolio Building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  <a:latin typeface="Candara" pitchFamily="34" charset="0"/>
              </a:rPr>
              <a:t>Employment Assessment Training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  <a:latin typeface="Candara" pitchFamily="34" charset="0"/>
              </a:rPr>
              <a:t>Interview Skill Building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  <a:latin typeface="Candara" pitchFamily="34" charset="0"/>
              </a:rPr>
              <a:t>Dressing For Success In The Workplace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HR Basics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Financial Literacy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Leadership, Ethics &amp; Diversity Education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  <a:latin typeface="Candara" pitchFamily="34" charset="0"/>
              </a:rPr>
              <a:t>StrengthsFinders</a:t>
            </a: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™ Training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Paid Internships/Work Experience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Job Placement &amp; Retention Assistance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Participation Incentives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C:\Users\Kathy GUARINO\Documents\DYNAMIC Workforce SOLUTIONS\DYNAMIC FUTURES\Dynamic Futures logo June 2015.tif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407" y="166254"/>
            <a:ext cx="2838207" cy="1710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ogo-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7211" y="6474786"/>
            <a:ext cx="1546788" cy="383213"/>
          </a:xfrm>
          <a:prstGeom prst="rect">
            <a:avLst/>
          </a:prstGeom>
        </p:spPr>
      </p:pic>
      <p:pic>
        <p:nvPicPr>
          <p:cNvPr id="8" name="Picture 7" descr="COWIB-2017.jpg"/>
          <p:cNvPicPr>
            <a:picLocks noChangeAspect="1"/>
          </p:cNvPicPr>
          <p:nvPr/>
        </p:nvPicPr>
        <p:blipFill>
          <a:blip r:embed="rId4" cstate="print"/>
          <a:srcRect l="1060" r="1061"/>
          <a:stretch>
            <a:fillRect/>
          </a:stretch>
        </p:blipFill>
        <p:spPr>
          <a:xfrm>
            <a:off x="7639367" y="6204247"/>
            <a:ext cx="1504633" cy="28778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Occupations are in Demand?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2019" y="1374569"/>
            <a:ext cx="36576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The Central Oklahoma Workforce Innovation Board gives guidelines on occupations and industries that are in demand in Central Oklahoma. </a:t>
            </a:r>
          </a:p>
          <a:p>
            <a:endParaRPr lang="en-US" dirty="0" smtClean="0">
              <a:solidFill>
                <a:schemeClr val="tx2"/>
              </a:solidFill>
              <a:latin typeface="Candara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  <a:hlinkClick r:id="rId2"/>
              </a:rPr>
              <a:t>www.cowib.org</a:t>
            </a:r>
            <a:endParaRPr lang="en-US" dirty="0" smtClean="0">
              <a:solidFill>
                <a:schemeClr val="tx2"/>
              </a:solidFill>
              <a:latin typeface="Candara" pitchFamily="34" charset="0"/>
            </a:endParaRPr>
          </a:p>
          <a:p>
            <a:endParaRPr lang="en-US" dirty="0">
              <a:latin typeface="Candara" pitchFamily="34" charset="0"/>
            </a:endParaRPr>
          </a:p>
        </p:txBody>
      </p:sp>
      <p:pic>
        <p:nvPicPr>
          <p:cNvPr id="7" name="Picture 6" descr="logo-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7211" y="6474786"/>
            <a:ext cx="1546788" cy="383213"/>
          </a:xfrm>
          <a:prstGeom prst="rect">
            <a:avLst/>
          </a:prstGeom>
        </p:spPr>
      </p:pic>
      <p:pic>
        <p:nvPicPr>
          <p:cNvPr id="9" name="Picture 8" descr="COWIB-2017.jpg"/>
          <p:cNvPicPr>
            <a:picLocks noChangeAspect="1"/>
          </p:cNvPicPr>
          <p:nvPr/>
        </p:nvPicPr>
        <p:blipFill>
          <a:blip r:embed="rId4" cstate="print"/>
          <a:srcRect l="1060" r="1061"/>
          <a:stretch>
            <a:fillRect/>
          </a:stretch>
        </p:blipFill>
        <p:spPr>
          <a:xfrm>
            <a:off x="7639367" y="6204247"/>
            <a:ext cx="1504633" cy="28778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print"/>
          <a:srcRect l="2434" t="13009" r="57621" b="24240"/>
          <a:stretch>
            <a:fillRect/>
          </a:stretch>
        </p:blipFill>
        <p:spPr bwMode="auto">
          <a:xfrm>
            <a:off x="4537816" y="1991170"/>
            <a:ext cx="4187363" cy="209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994073" y="3709541"/>
            <a:ext cx="950026" cy="29688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15963" y="3993105"/>
            <a:ext cx="914400" cy="8193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2235</TotalTime>
  <Words>853</Words>
  <Application>Microsoft Office PowerPoint</Application>
  <PresentationFormat>On-screen Show (4:3)</PresentationFormat>
  <Paragraphs>154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Slide 1</vt:lpstr>
      <vt:lpstr>Workforce Innovation and Opportunity Act (WIOA)</vt:lpstr>
      <vt:lpstr>ELIGIBILITY DOCUMENTATION</vt:lpstr>
      <vt:lpstr>Young Adult Program</vt:lpstr>
      <vt:lpstr>Adult Program?</vt:lpstr>
      <vt:lpstr>How to Get Started</vt:lpstr>
      <vt:lpstr>Services – Partnerships are Crucial</vt:lpstr>
      <vt:lpstr>Dynamic Futures</vt:lpstr>
      <vt:lpstr>What Occupations are in Demand?</vt:lpstr>
      <vt:lpstr>Demand Occupations (cont.)</vt:lpstr>
      <vt:lpstr>What Programs are Approved at Your School?</vt:lpstr>
      <vt:lpstr>Approved Programs (cont.)</vt:lpstr>
      <vt:lpstr>WIOA Oklahoma Works Locations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ktarver</dc:creator>
  <cp:lastModifiedBy>danaclark</cp:lastModifiedBy>
  <cp:revision>272</cp:revision>
  <dcterms:created xsi:type="dcterms:W3CDTF">2011-09-30T21:05:58Z</dcterms:created>
  <dcterms:modified xsi:type="dcterms:W3CDTF">2019-08-27T15:25:52Z</dcterms:modified>
</cp:coreProperties>
</file>